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0" r:id="rId5"/>
    <p:sldId id="259" r:id="rId6"/>
    <p:sldId id="269" r:id="rId7"/>
    <p:sldId id="260" r:id="rId8"/>
    <p:sldId id="261" r:id="rId9"/>
    <p:sldId id="265" r:id="rId10"/>
    <p:sldId id="262" r:id="rId11"/>
    <p:sldId id="266" r:id="rId12"/>
    <p:sldId id="263" r:id="rId13"/>
    <p:sldId id="267" r:id="rId14"/>
    <p:sldId id="264" r:id="rId15"/>
    <p:sldId id="268" r:id="rId16"/>
    <p:sldId id="271"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Glembin" initials="JG" lastIdx="1" clrIdx="0">
    <p:extLst>
      <p:ext uri="{19B8F6BF-5375-455C-9EA6-DF929625EA0E}">
        <p15:presenceInfo xmlns:p15="http://schemas.microsoft.com/office/powerpoint/2012/main" userId="S::julgle7120@edu.wroclaw.pl::1ea7b70b-f5cb-4a41-a8d2-360198ba07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9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44E8C-E493-44C7-B892-BED5FBCF15D4}" v="627" dt="2021-03-18T09:19:54.037"/>
    <p1510:client id="{5D794067-6475-509B-2420-FB1E6470D8AA}" v="736" dt="2021-04-09T19:42:42.714"/>
    <p1510:client id="{75CEB69F-20AA-B000-B195-0690B3E6A275}" v="383" dt="2021-03-22T16:38:43.894"/>
    <p1510:client id="{809D8DF4-4F94-70BB-FA61-AE30D8206D22}" v="1528" dt="2021-03-25T09:20:28.503"/>
    <p1510:client id="{CD9EBC9F-E0C0-2000-D0C6-39CC58D691BD}" v="1848" dt="2021-04-09T18:25:46.589"/>
    <p1510:client id="{D6E6AC98-B1EC-2166-413E-87B75AA389F4}" v="984" dt="2021-03-30T09:18:49.039"/>
    <p1510:client id="{D970FCE6-2561-72DD-B221-B443DFFC633C}" v="3772" dt="2021-03-22T16:12:23.534"/>
    <p1510:client id="{E3151BA9-D588-4D34-7393-9DA87EE55FD3}" v="525" dt="2021-04-07T12:22:40.78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3:50:22.809"/>
    </inkml:context>
    <inkml:brush xml:id="br0">
      <inkml:brushProperty name="width" value="0.1" units="cm"/>
      <inkml:brushProperty name="height" value="0.1" units="cm"/>
      <inkml:brushProperty name="color" value="#FFFFFF"/>
    </inkml:brush>
  </inkml:definitions>
  <inkml:trace contextRef="#ctx0" brushRef="#br0">18373 7260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3:50:22.810"/>
    </inkml:context>
    <inkml:brush xml:id="br0">
      <inkml:brushProperty name="width" value="0.1" units="cm"/>
      <inkml:brushProperty name="height" value="0.1" units="cm"/>
      <inkml:brushProperty name="color" value="#FFFFFF"/>
    </inkml:brush>
  </inkml:definitions>
  <inkml:trace contextRef="#ctx0" brushRef="#br0">7557 8149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9T13:50:22.811"/>
    </inkml:context>
    <inkml:brush xml:id="br0">
      <inkml:brushProperty name="width" value="0.1" units="cm"/>
      <inkml:brushProperty name="height" value="0.1" units="cm"/>
      <inkml:brushProperty name="color" value="#FFFFFF"/>
    </inkml:brush>
  </inkml:definitions>
  <inkml:trace contextRef="#ctx0" brushRef="#br0">12404 5630 16383 0 0,'0'0'-16383'0'0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4/9/2021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5910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4/9/2021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9860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4/9/2021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7227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4/9/2021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3297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4/9/2021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2546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4/9/2021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671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4/9/2021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6420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4/9/2021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2888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4/9/2021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8373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4/9/2021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350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4/9/2021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9452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4/9/2021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5007354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bmp"/><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bmp"/><Relationship Id="rId1" Type="http://schemas.openxmlformats.org/officeDocument/2006/relationships/slideLayout" Target="../slideLayouts/slideLayout9.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9">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9" name="Rectangle 13">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2"/>
          </a:solidFill>
          <a:ln w="9525" cap="sq" cmpd="sng" algn="ctr">
            <a:noFill/>
            <a:prstDash val="solid"/>
            <a:miter lim="800000"/>
          </a:ln>
          <a:effectLst/>
        </p:spPr>
      </p:sp>
      <p:sp>
        <p:nvSpPr>
          <p:cNvPr id="2" name="Tytuł 1"/>
          <p:cNvSpPr>
            <a:spLocks noGrp="1"/>
          </p:cNvSpPr>
          <p:nvPr>
            <p:ph type="ctrTitle"/>
          </p:nvPr>
        </p:nvSpPr>
        <p:spPr>
          <a:xfrm>
            <a:off x="1260205" y="1887795"/>
            <a:ext cx="9673306" cy="2733106"/>
          </a:xfrm>
        </p:spPr>
        <p:txBody>
          <a:bodyPr anchor="ctr">
            <a:normAutofit/>
          </a:bodyPr>
          <a:lstStyle/>
          <a:p>
            <a:r>
              <a:rPr lang="pl-PL"/>
              <a:t>Gra terenowa – </a:t>
            </a:r>
            <a:r>
              <a:rPr lang="pl-PL" sz="8000"/>
              <a:t>W</a:t>
            </a:r>
            <a:r>
              <a:rPr lang="pl-PL" sz="5400"/>
              <a:t>par</a:t>
            </a:r>
            <a:r>
              <a:rPr lang="pl-PL"/>
              <a:t>Q</a:t>
            </a:r>
          </a:p>
        </p:txBody>
      </p:sp>
      <p:sp>
        <p:nvSpPr>
          <p:cNvPr id="3" name="Podtytuł 2"/>
          <p:cNvSpPr>
            <a:spLocks noGrp="1"/>
          </p:cNvSpPr>
          <p:nvPr>
            <p:ph type="subTitle" idx="1"/>
          </p:nvPr>
        </p:nvSpPr>
        <p:spPr>
          <a:xfrm>
            <a:off x="1260204" y="4708555"/>
            <a:ext cx="9673306" cy="1372610"/>
          </a:xfrm>
        </p:spPr>
        <p:txBody>
          <a:bodyPr vert="horz" lIns="91440" tIns="45720" rIns="91440" bIns="45720" rtlCol="0" anchor="t">
            <a:normAutofit fontScale="85000" lnSpcReduction="20000"/>
          </a:bodyPr>
          <a:lstStyle/>
          <a:p>
            <a:r>
              <a:rPr lang="pl-PL" sz="2000" dirty="0"/>
              <a:t>Przygotowali:</a:t>
            </a:r>
            <a:endParaRPr lang="pl-PL" dirty="0"/>
          </a:p>
          <a:p>
            <a:r>
              <a:rPr lang="pl-PL" sz="2000" dirty="0"/>
              <a:t>-Julia </a:t>
            </a:r>
            <a:r>
              <a:rPr lang="pl-PL" sz="2000" dirty="0" err="1"/>
              <a:t>Glembin</a:t>
            </a:r>
            <a:endParaRPr lang="pl-PL" sz="2000"/>
          </a:p>
          <a:p>
            <a:r>
              <a:rPr lang="pl-PL" sz="2000" dirty="0"/>
              <a:t>-Oliwia </a:t>
            </a:r>
            <a:r>
              <a:rPr lang="pl-PL" sz="2000" dirty="0" err="1"/>
              <a:t>Misiuna</a:t>
            </a:r>
            <a:endParaRPr lang="pl-PL" sz="2000"/>
          </a:p>
          <a:p>
            <a:r>
              <a:rPr lang="pl-PL" sz="2000" dirty="0"/>
              <a:t>- </a:t>
            </a:r>
            <a:r>
              <a:rPr lang="pl-PL" sz="2000" dirty="0" err="1"/>
              <a:t>LIlianna</a:t>
            </a:r>
            <a:r>
              <a:rPr lang="pl-PL" sz="2000" dirty="0"/>
              <a:t> </a:t>
            </a:r>
            <a:r>
              <a:rPr lang="pl-PL" sz="2000" dirty="0" err="1"/>
              <a:t>Neckar</a:t>
            </a:r>
            <a:endParaRPr lang="pl-PL" sz="2000"/>
          </a:p>
          <a:p>
            <a:r>
              <a:rPr lang="pl-PL" sz="2000" dirty="0"/>
              <a:t>-Piotr </a:t>
            </a:r>
            <a:r>
              <a:rPr lang="pl-PL" sz="2000" dirty="0" err="1"/>
              <a:t>Podczasiak</a:t>
            </a:r>
            <a:r>
              <a:rPr lang="pl-PL" sz="2000" dirty="0"/>
              <a:t> </a:t>
            </a:r>
          </a:p>
          <a:p>
            <a:r>
              <a:rPr lang="pl-PL" sz="2000" dirty="0"/>
              <a:t>- Jakub Kamiński</a:t>
            </a:r>
          </a:p>
        </p:txBody>
      </p:sp>
      <p:sp>
        <p:nvSpPr>
          <p:cNvPr id="11" name="Rectangle 15">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8" name="Straight Connector 17">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73395F-0688-45DD-88E7-03A5EF370BD2}"/>
              </a:ext>
            </a:extLst>
          </p:cNvPr>
          <p:cNvSpPr>
            <a:spLocks noGrp="1"/>
          </p:cNvSpPr>
          <p:nvPr>
            <p:ph type="ctrTitle"/>
          </p:nvPr>
        </p:nvSpPr>
        <p:spPr/>
        <p:txBody>
          <a:bodyPr/>
          <a:lstStyle/>
          <a:p>
            <a:r>
              <a:rPr lang="pl-PL"/>
              <a:t>Stacja 1</a:t>
            </a:r>
          </a:p>
        </p:txBody>
      </p:sp>
      <p:sp>
        <p:nvSpPr>
          <p:cNvPr id="3" name="Podtytuł 2">
            <a:extLst>
              <a:ext uri="{FF2B5EF4-FFF2-40B4-BE49-F238E27FC236}">
                <a16:creationId xmlns:a16="http://schemas.microsoft.com/office/drawing/2014/main" id="{586A7BEB-32F2-4463-ABEC-067F003F6B21}"/>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30556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875943-BCDD-4A17-A757-C9703CD59DEC}"/>
              </a:ext>
            </a:extLst>
          </p:cNvPr>
          <p:cNvSpPr>
            <a:spLocks noGrp="1"/>
          </p:cNvSpPr>
          <p:nvPr>
            <p:ph type="title"/>
          </p:nvPr>
        </p:nvSpPr>
        <p:spPr>
          <a:xfrm>
            <a:off x="1066800" y="642594"/>
            <a:ext cx="10058400" cy="648183"/>
          </a:xfrm>
        </p:spPr>
        <p:txBody>
          <a:bodyPr>
            <a:normAutofit fontScale="90000"/>
          </a:bodyPr>
          <a:lstStyle/>
          <a:p>
            <a:r>
              <a:rPr lang="pl-PL"/>
              <a:t>Najszybsze maratony</a:t>
            </a:r>
          </a:p>
        </p:txBody>
      </p:sp>
      <p:sp>
        <p:nvSpPr>
          <p:cNvPr id="3" name="Symbol zastępczy zawartości 2">
            <a:extLst>
              <a:ext uri="{FF2B5EF4-FFF2-40B4-BE49-F238E27FC236}">
                <a16:creationId xmlns:a16="http://schemas.microsoft.com/office/drawing/2014/main" id="{FF84B32A-9036-4B29-8486-2F1A571B4D6A}"/>
              </a:ext>
            </a:extLst>
          </p:cNvPr>
          <p:cNvSpPr>
            <a:spLocks noGrp="1"/>
          </p:cNvSpPr>
          <p:nvPr>
            <p:ph idx="1"/>
          </p:nvPr>
        </p:nvSpPr>
        <p:spPr>
          <a:xfrm>
            <a:off x="439839" y="1341121"/>
            <a:ext cx="11273741" cy="5060450"/>
          </a:xfrm>
        </p:spPr>
        <p:txBody>
          <a:bodyPr vert="horz" lIns="91440" tIns="45720" rIns="91440" bIns="45720" rtlCol="0" anchor="t">
            <a:normAutofit/>
          </a:bodyPr>
          <a:lstStyle/>
          <a:p>
            <a:pPr marL="0" indent="0">
              <a:buNone/>
            </a:pPr>
            <a:r>
              <a:rPr lang="pl-PL" sz="1600"/>
              <a:t>Do maratonów z najlepszym czasem ukończenia </a:t>
            </a:r>
            <a:r>
              <a:rPr lang="pl-PL" sz="1600" dirty="0"/>
              <a:t>zaliczają się:</a:t>
            </a:r>
          </a:p>
          <a:p>
            <a:r>
              <a:rPr lang="pl-PL" sz="1600" dirty="0">
                <a:ea typeface="+mn-lt"/>
                <a:cs typeface="+mn-lt"/>
              </a:rPr>
              <a:t>BMW Berlin </a:t>
            </a:r>
            <a:r>
              <a:rPr lang="pl-PL" sz="1600" dirty="0" err="1">
                <a:ea typeface="+mn-lt"/>
                <a:cs typeface="+mn-lt"/>
              </a:rPr>
              <a:t>Marathon</a:t>
            </a:r>
            <a:r>
              <a:rPr lang="pl-PL" sz="1600" dirty="0">
                <a:ea typeface="+mn-lt"/>
                <a:cs typeface="+mn-lt"/>
              </a:rPr>
              <a:t> - 02:03:32 </a:t>
            </a:r>
            <a:endParaRPr lang="pl-PL" sz="1600" dirty="0"/>
          </a:p>
          <a:p>
            <a:r>
              <a:rPr lang="pl-PL" sz="1600" dirty="0" err="1">
                <a:ea typeface="+mn-lt"/>
                <a:cs typeface="+mn-lt"/>
              </a:rPr>
              <a:t>Tokyo</a:t>
            </a:r>
            <a:r>
              <a:rPr lang="pl-PL" sz="1600" dirty="0">
                <a:ea typeface="+mn-lt"/>
                <a:cs typeface="+mn-lt"/>
              </a:rPr>
              <a:t> </a:t>
            </a:r>
            <a:r>
              <a:rPr lang="pl-PL" sz="1600" dirty="0" err="1">
                <a:ea typeface="+mn-lt"/>
                <a:cs typeface="+mn-lt"/>
              </a:rPr>
              <a:t>Marathon</a:t>
            </a:r>
            <a:r>
              <a:rPr lang="pl-PL" sz="1600" dirty="0">
                <a:ea typeface="+mn-lt"/>
                <a:cs typeface="+mn-lt"/>
              </a:rPr>
              <a:t> - 02:03:58 </a:t>
            </a:r>
            <a:endParaRPr lang="pl-PL" sz="1600" dirty="0"/>
          </a:p>
          <a:p>
            <a:r>
              <a:rPr lang="pl-PL" sz="1600" dirty="0">
                <a:ea typeface="+mn-lt"/>
                <a:cs typeface="+mn-lt"/>
              </a:rPr>
              <a:t>London </a:t>
            </a:r>
            <a:r>
              <a:rPr lang="pl-PL" sz="1600" err="1">
                <a:ea typeface="+mn-lt"/>
                <a:cs typeface="+mn-lt"/>
              </a:rPr>
              <a:t>Marathon</a:t>
            </a:r>
            <a:r>
              <a:rPr lang="pl-PL" sz="1600">
                <a:ea typeface="+mn-lt"/>
                <a:cs typeface="+mn-lt"/>
              </a:rPr>
              <a:t> - 02:05:48      </a:t>
            </a:r>
            <a:endParaRPr lang="pl-PL" sz="1600"/>
          </a:p>
          <a:p>
            <a:r>
              <a:rPr lang="pl-PL" sz="1600" dirty="0">
                <a:ea typeface="+mn-lt"/>
                <a:cs typeface="+mn-lt"/>
              </a:rPr>
              <a:t>Schneider </a:t>
            </a:r>
            <a:r>
              <a:rPr lang="pl-PL" sz="1600" dirty="0" err="1">
                <a:ea typeface="+mn-lt"/>
                <a:cs typeface="+mn-lt"/>
              </a:rPr>
              <a:t>Electric</a:t>
            </a:r>
            <a:r>
              <a:rPr lang="pl-PL" sz="1600" dirty="0">
                <a:ea typeface="+mn-lt"/>
                <a:cs typeface="+mn-lt"/>
              </a:rPr>
              <a:t> </a:t>
            </a:r>
            <a:r>
              <a:rPr lang="pl-PL" sz="1600" dirty="0" err="1">
                <a:ea typeface="+mn-lt"/>
                <a:cs typeface="+mn-lt"/>
              </a:rPr>
              <a:t>Marathon</a:t>
            </a:r>
            <a:r>
              <a:rPr lang="pl-PL" sz="1600" dirty="0">
                <a:ea typeface="+mn-lt"/>
                <a:cs typeface="+mn-lt"/>
              </a:rPr>
              <a:t> de Paris - 02:06:10</a:t>
            </a:r>
            <a:endParaRPr lang="pl-PL" sz="1600" dirty="0"/>
          </a:p>
          <a:p>
            <a:pPr>
              <a:buClr>
                <a:srgbClr val="EEEBE3"/>
              </a:buClr>
            </a:pPr>
            <a:r>
              <a:rPr lang="pl-PL" sz="1600" dirty="0" err="1">
                <a:ea typeface="+mn-lt"/>
                <a:cs typeface="+mn-lt"/>
              </a:rPr>
              <a:t>Maratona</a:t>
            </a:r>
            <a:r>
              <a:rPr lang="pl-PL" sz="1600" dirty="0">
                <a:ea typeface="+mn-lt"/>
                <a:cs typeface="+mn-lt"/>
              </a:rPr>
              <a:t> di Roma - 02:07:28</a:t>
            </a:r>
          </a:p>
          <a:p>
            <a:pPr marL="0" indent="0">
              <a:buNone/>
            </a:pPr>
            <a:r>
              <a:rPr lang="pl-PL" sz="1600" dirty="0">
                <a:ea typeface="+mn-lt"/>
                <a:cs typeface="+mn-lt"/>
              </a:rPr>
              <a:t>Istnieje wiele czynników, dzięki którym,  niektóre maratony należą do najszybszych na świecie. Są to np. warunki klimatyczne korzystne do biegania lub idealnie płaska trasa bez przeszkód oraz uczestnictwo najlepszych światowych biegaczy. Powyższe wyścigi mają wszystkie te cechy i w nich właśnie osiągnięto najlepsze wyniki w </a:t>
            </a:r>
            <a:r>
              <a:rPr lang="pl-PL" sz="1600">
                <a:ea typeface="+mn-lt"/>
                <a:cs typeface="+mn-lt"/>
              </a:rPr>
              <a:t>maratonie w 2017 roku.  Organizatorzy BMW Berlin Marathon zadbali, aby zaoferować biegaczom  145 000 </a:t>
            </a:r>
            <a:r>
              <a:rPr lang="pl-PL" sz="1600" dirty="0">
                <a:ea typeface="+mn-lt"/>
                <a:cs typeface="+mn-lt"/>
              </a:rPr>
              <a:t>bananów, 80 000 ciastek oraz 240 000 litrów wody. </a:t>
            </a:r>
          </a:p>
        </p:txBody>
      </p:sp>
      <p:pic>
        <p:nvPicPr>
          <p:cNvPr id="4" name="Obraz 4" descr="Obraz zawierający osoba, zewnętrzne, sport&#10;&#10;Opis wygenerowany automatycznie">
            <a:extLst>
              <a:ext uri="{FF2B5EF4-FFF2-40B4-BE49-F238E27FC236}">
                <a16:creationId xmlns:a16="http://schemas.microsoft.com/office/drawing/2014/main" id="{B6C43D93-C4C5-42E2-9E29-2CAE015F25C0}"/>
              </a:ext>
            </a:extLst>
          </p:cNvPr>
          <p:cNvPicPr>
            <a:picLocks noChangeAspect="1"/>
          </p:cNvPicPr>
          <p:nvPr/>
        </p:nvPicPr>
        <p:blipFill>
          <a:blip r:embed="rId2"/>
          <a:stretch>
            <a:fillRect/>
          </a:stretch>
        </p:blipFill>
        <p:spPr>
          <a:xfrm>
            <a:off x="7135385" y="812361"/>
            <a:ext cx="3913030" cy="2612264"/>
          </a:xfrm>
          <a:prstGeom prst="ellipse">
            <a:avLst/>
          </a:prstGeom>
          <a:ln w="190500" cap="rnd">
            <a:solidFill>
              <a:schemeClr val="bg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pole tekstowe 5">
            <a:extLst>
              <a:ext uri="{FF2B5EF4-FFF2-40B4-BE49-F238E27FC236}">
                <a16:creationId xmlns:a16="http://schemas.microsoft.com/office/drawing/2014/main" id="{55B63E45-965F-4FFC-B4DA-A6472E599B97}"/>
              </a:ext>
            </a:extLst>
          </p:cNvPr>
          <p:cNvSpPr txBox="1"/>
          <p:nvPr/>
        </p:nvSpPr>
        <p:spPr>
          <a:xfrm>
            <a:off x="8524934" y="4512510"/>
            <a:ext cx="1133341" cy="369332"/>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a:t>Pytanie</a:t>
            </a:r>
            <a:endParaRPr lang="pl-PL" dirty="0"/>
          </a:p>
        </p:txBody>
      </p:sp>
      <p:sp>
        <p:nvSpPr>
          <p:cNvPr id="7" name="pole tekstowe 6">
            <a:extLst>
              <a:ext uri="{FF2B5EF4-FFF2-40B4-BE49-F238E27FC236}">
                <a16:creationId xmlns:a16="http://schemas.microsoft.com/office/drawing/2014/main" id="{9902A601-B043-4B5B-B1DE-A36F1387A7DF}"/>
              </a:ext>
            </a:extLst>
          </p:cNvPr>
          <p:cNvSpPr txBox="1"/>
          <p:nvPr/>
        </p:nvSpPr>
        <p:spPr>
          <a:xfrm>
            <a:off x="8547964" y="4879124"/>
            <a:ext cx="2807595" cy="138499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a:t>Ułóż w czas  </a:t>
            </a:r>
            <a:r>
              <a:rPr lang="pl-PL" sz="1200">
                <a:ea typeface="+mn-lt"/>
                <a:cs typeface="+mn-lt"/>
              </a:rPr>
              <a:t>BMW Berlin Marathon</a:t>
            </a:r>
            <a:endParaRPr lang="pl-PL" sz="1200"/>
          </a:p>
          <a:p>
            <a:r>
              <a:rPr lang="pl-PL" sz="1200"/>
              <a:t>1) 02</a:t>
            </a:r>
          </a:p>
          <a:p>
            <a:r>
              <a:rPr lang="pl-PL" sz="1200"/>
              <a:t>2) 03 </a:t>
            </a:r>
          </a:p>
          <a:p>
            <a:r>
              <a:rPr lang="pl-PL" sz="1200"/>
              <a:t>3) 06 </a:t>
            </a:r>
          </a:p>
          <a:p>
            <a:r>
              <a:rPr lang="pl-PL" sz="1200"/>
              <a:t>4) 3</a:t>
            </a:r>
          </a:p>
          <a:p>
            <a:r>
              <a:rPr lang="pl-PL" sz="1200"/>
              <a:t>5) 2</a:t>
            </a:r>
          </a:p>
          <a:p>
            <a:r>
              <a:rPr lang="pl-PL" sz="1200"/>
              <a:t>6) 8</a:t>
            </a:r>
            <a:endParaRPr lang="pl-PL" sz="1200" dirty="0"/>
          </a:p>
        </p:txBody>
      </p:sp>
    </p:spTree>
    <p:extLst>
      <p:ext uri="{BB962C8B-B14F-4D97-AF65-F5344CB8AC3E}">
        <p14:creationId xmlns:p14="http://schemas.microsoft.com/office/powerpoint/2010/main" val="346978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39853B-D7EA-454C-95DC-69A550A3B4F6}"/>
              </a:ext>
            </a:extLst>
          </p:cNvPr>
          <p:cNvSpPr>
            <a:spLocks noGrp="1"/>
          </p:cNvSpPr>
          <p:nvPr>
            <p:ph type="ctrTitle"/>
          </p:nvPr>
        </p:nvSpPr>
        <p:spPr/>
        <p:txBody>
          <a:bodyPr/>
          <a:lstStyle/>
          <a:p>
            <a:r>
              <a:rPr lang="pl-PL"/>
              <a:t>Stacja 2</a:t>
            </a:r>
          </a:p>
        </p:txBody>
      </p:sp>
      <p:sp>
        <p:nvSpPr>
          <p:cNvPr id="3" name="Podtytuł 2">
            <a:extLst>
              <a:ext uri="{FF2B5EF4-FFF2-40B4-BE49-F238E27FC236}">
                <a16:creationId xmlns:a16="http://schemas.microsoft.com/office/drawing/2014/main" id="{96A839AD-380C-408F-AC1F-ADA66C9791D0}"/>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48616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A7AA9E-7E20-4AEE-BED9-BAFB0FE62AE8}"/>
              </a:ext>
            </a:extLst>
          </p:cNvPr>
          <p:cNvSpPr>
            <a:spLocks noGrp="1"/>
          </p:cNvSpPr>
          <p:nvPr>
            <p:ph type="title"/>
          </p:nvPr>
        </p:nvSpPr>
        <p:spPr/>
        <p:txBody>
          <a:bodyPr/>
          <a:lstStyle/>
          <a:p>
            <a:r>
              <a:rPr lang="pl-PL"/>
              <a:t>Największy maraton w Polsce </a:t>
            </a:r>
          </a:p>
        </p:txBody>
      </p:sp>
      <p:sp>
        <p:nvSpPr>
          <p:cNvPr id="3" name="Symbol zastępczy zawartości 2">
            <a:extLst>
              <a:ext uri="{FF2B5EF4-FFF2-40B4-BE49-F238E27FC236}">
                <a16:creationId xmlns:a16="http://schemas.microsoft.com/office/drawing/2014/main" id="{D9D43980-2D88-430F-93CF-1DE7C1C50D98}"/>
              </a:ext>
            </a:extLst>
          </p:cNvPr>
          <p:cNvSpPr>
            <a:spLocks noGrp="1"/>
          </p:cNvSpPr>
          <p:nvPr>
            <p:ph idx="1"/>
          </p:nvPr>
        </p:nvSpPr>
        <p:spPr>
          <a:xfrm>
            <a:off x="1066800" y="1877740"/>
            <a:ext cx="10058400" cy="4157300"/>
          </a:xfrm>
        </p:spPr>
        <p:txBody>
          <a:bodyPr vert="horz" lIns="91440" tIns="45720" rIns="91440" bIns="45720" rtlCol="0" anchor="t">
            <a:normAutofit/>
          </a:bodyPr>
          <a:lstStyle/>
          <a:p>
            <a:pPr marL="0" indent="0">
              <a:buNone/>
            </a:pPr>
            <a:r>
              <a:rPr lang="pl-PL" dirty="0"/>
              <a:t>Największym w Polsce i zarazem najpopularniejszym maratonem jest </a:t>
            </a:r>
            <a:r>
              <a:rPr lang="pl-PL" dirty="0">
                <a:ea typeface="+mn-lt"/>
                <a:cs typeface="+mn-lt"/>
              </a:rPr>
              <a:t>Orlen </a:t>
            </a:r>
            <a:r>
              <a:rPr lang="pl-PL" dirty="0" err="1">
                <a:ea typeface="+mn-lt"/>
                <a:cs typeface="+mn-lt"/>
              </a:rPr>
              <a:t>Warsaw</a:t>
            </a:r>
            <a:r>
              <a:rPr lang="pl-PL" dirty="0">
                <a:ea typeface="+mn-lt"/>
                <a:cs typeface="+mn-lt"/>
              </a:rPr>
              <a:t> </a:t>
            </a:r>
            <a:r>
              <a:rPr lang="pl-PL" dirty="0" err="1">
                <a:ea typeface="+mn-lt"/>
                <a:cs typeface="+mn-lt"/>
              </a:rPr>
              <a:t>Marathon</a:t>
            </a:r>
            <a:r>
              <a:rPr lang="pl-PL" dirty="0">
                <a:ea typeface="+mn-lt"/>
                <a:cs typeface="+mn-lt"/>
              </a:rPr>
              <a:t> w Warszawie. Ma on zaledwie 7 lat. Organizowany jest na wiosnę w kwietniu. Zawody te nazywane są Narodowym Świętem Biegania. Z roku na rok widać coraz większe zainteresowanie tym wydarzeniem.  Nie powinno być to zaskoczeniem, ponieważ  na starcie można trafić na naprawdę dużą grupę biegaczy, których marzeniem jest zdobycie królewskiego dystansu. Na szczególny  szacunek zasługuje uczestnictwo osób niepełnosprawnych. Maraton ten wyróżniają wysokie nagrody dla zwycięzców. Start i meta są położone w pobliżu Stadionu Narodowego PGE. 14 kwietnia 2019 sukces </a:t>
            </a:r>
            <a:r>
              <a:rPr lang="pl-PL">
                <a:ea typeface="+mn-lt"/>
                <a:cs typeface="+mn-lt"/>
              </a:rPr>
              <a:t>osiągneli: zwycięzca - Etiopczyk </a:t>
            </a:r>
            <a:r>
              <a:rPr lang="pl-PL" dirty="0" err="1">
                <a:ea typeface="+mn-lt"/>
                <a:cs typeface="+mn-lt"/>
              </a:rPr>
              <a:t>Regasa</a:t>
            </a:r>
            <a:r>
              <a:rPr lang="pl-PL" dirty="0">
                <a:ea typeface="+mn-lt"/>
                <a:cs typeface="+mn-lt"/>
              </a:rPr>
              <a:t> </a:t>
            </a:r>
            <a:r>
              <a:rPr lang="pl-PL" dirty="0" err="1">
                <a:ea typeface="+mn-lt"/>
                <a:cs typeface="+mn-lt"/>
              </a:rPr>
              <a:t>Mindaye</a:t>
            </a:r>
            <a:r>
              <a:rPr lang="pl-PL" dirty="0">
                <a:ea typeface="+mn-lt"/>
                <a:cs typeface="+mn-lt"/>
              </a:rPr>
              <a:t> </a:t>
            </a:r>
            <a:r>
              <a:rPr lang="pl-PL" dirty="0" err="1">
                <a:ea typeface="+mn-lt"/>
                <a:cs typeface="+mn-lt"/>
              </a:rPr>
              <a:t>Bejiga</a:t>
            </a:r>
            <a:r>
              <a:rPr lang="pl-PL" dirty="0">
                <a:ea typeface="+mn-lt"/>
                <a:cs typeface="+mn-lt"/>
              </a:rPr>
              <a:t> z czasem 2:09:42 oraz zwyciężczyni - Kenijka </a:t>
            </a:r>
            <a:r>
              <a:rPr lang="pl-PL" dirty="0" err="1">
                <a:ea typeface="+mn-lt"/>
                <a:cs typeface="+mn-lt"/>
              </a:rPr>
              <a:t>Sheila</a:t>
            </a:r>
            <a:r>
              <a:rPr lang="pl-PL" dirty="0">
                <a:ea typeface="+mn-lt"/>
                <a:cs typeface="+mn-lt"/>
              </a:rPr>
              <a:t> </a:t>
            </a:r>
            <a:r>
              <a:rPr lang="pl-PL" dirty="0" err="1">
                <a:ea typeface="+mn-lt"/>
                <a:cs typeface="+mn-lt"/>
              </a:rPr>
              <a:t>Jerotich</a:t>
            </a:r>
            <a:r>
              <a:rPr lang="pl-PL" dirty="0">
                <a:ea typeface="+mn-lt"/>
                <a:cs typeface="+mn-lt"/>
              </a:rPr>
              <a:t> z czasem 2:26:06. </a:t>
            </a:r>
          </a:p>
          <a:p>
            <a:pPr marL="0" indent="0">
              <a:buNone/>
            </a:pPr>
            <a:endParaRPr lang="pl-PL" dirty="0">
              <a:ea typeface="+mn-lt"/>
              <a:cs typeface="+mn-lt"/>
            </a:endParaRPr>
          </a:p>
        </p:txBody>
      </p:sp>
      <p:sp>
        <p:nvSpPr>
          <p:cNvPr id="10" name="pole tekstowe 9">
            <a:extLst>
              <a:ext uri="{FF2B5EF4-FFF2-40B4-BE49-F238E27FC236}">
                <a16:creationId xmlns:a16="http://schemas.microsoft.com/office/drawing/2014/main" id="{860106C9-C892-425F-B6E6-0F1BE94EA66A}"/>
              </a:ext>
            </a:extLst>
          </p:cNvPr>
          <p:cNvSpPr txBox="1"/>
          <p:nvPr/>
        </p:nvSpPr>
        <p:spPr>
          <a:xfrm>
            <a:off x="6757897" y="5010886"/>
            <a:ext cx="1045580" cy="369332"/>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t>Pytanie</a:t>
            </a:r>
          </a:p>
        </p:txBody>
      </p:sp>
      <p:sp>
        <p:nvSpPr>
          <p:cNvPr id="11" name="pole tekstowe 10">
            <a:extLst>
              <a:ext uri="{FF2B5EF4-FFF2-40B4-BE49-F238E27FC236}">
                <a16:creationId xmlns:a16="http://schemas.microsoft.com/office/drawing/2014/main" id="{AC34B6E9-AFF1-4F13-892D-06E59324AB4B}"/>
              </a:ext>
            </a:extLst>
          </p:cNvPr>
          <p:cNvSpPr txBox="1"/>
          <p:nvPr/>
        </p:nvSpPr>
        <p:spPr>
          <a:xfrm>
            <a:off x="9735381" y="5048954"/>
            <a:ext cx="2029427" cy="138499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dirty="0"/>
              <a:t>1) Orlen </a:t>
            </a:r>
          </a:p>
          <a:p>
            <a:r>
              <a:rPr lang="pl-PL" sz="1200" dirty="0"/>
              <a:t>2) Shell </a:t>
            </a:r>
          </a:p>
          <a:p>
            <a:r>
              <a:rPr lang="pl-PL" sz="1200" dirty="0"/>
              <a:t>3) </a:t>
            </a:r>
            <a:r>
              <a:rPr lang="pl-PL" sz="1200" dirty="0" err="1"/>
              <a:t>Warsaw</a:t>
            </a:r>
            <a:r>
              <a:rPr lang="pl-PL" sz="1200" dirty="0"/>
              <a:t> </a:t>
            </a:r>
          </a:p>
          <a:p>
            <a:r>
              <a:rPr lang="pl-PL" sz="1200" dirty="0"/>
              <a:t>4) </a:t>
            </a:r>
            <a:r>
              <a:rPr lang="pl-PL" sz="1200" dirty="0" err="1"/>
              <a:t>Marathon</a:t>
            </a:r>
            <a:endParaRPr lang="pl-PL" sz="1200" dirty="0"/>
          </a:p>
          <a:p>
            <a:r>
              <a:rPr lang="pl-PL" sz="1200" dirty="0"/>
              <a:t>5) </a:t>
            </a:r>
            <a:r>
              <a:rPr lang="pl-PL" sz="1200" dirty="0" err="1"/>
              <a:t>Maratons</a:t>
            </a:r>
            <a:endParaRPr lang="pl-PL" sz="1200" dirty="0"/>
          </a:p>
          <a:p>
            <a:r>
              <a:rPr lang="pl-PL" sz="1200" dirty="0"/>
              <a:t>6) we Wrocławiu </a:t>
            </a:r>
          </a:p>
          <a:p>
            <a:r>
              <a:rPr lang="pl-PL" sz="1200" dirty="0"/>
              <a:t>7) w Warszawie</a:t>
            </a:r>
          </a:p>
        </p:txBody>
      </p:sp>
      <p:sp>
        <p:nvSpPr>
          <p:cNvPr id="4" name="pole tekstowe 3">
            <a:extLst>
              <a:ext uri="{FF2B5EF4-FFF2-40B4-BE49-F238E27FC236}">
                <a16:creationId xmlns:a16="http://schemas.microsoft.com/office/drawing/2014/main" id="{B892EA51-3F93-4E32-959D-9A6A6FB5C985}"/>
              </a:ext>
            </a:extLst>
          </p:cNvPr>
          <p:cNvSpPr txBox="1"/>
          <p:nvPr/>
        </p:nvSpPr>
        <p:spPr>
          <a:xfrm>
            <a:off x="6759616" y="5380299"/>
            <a:ext cx="2772137" cy="738664"/>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dirty="0"/>
              <a:t>Jak nazywał się najpopularniejszy maraton w Polsce? (wybierz i uporządkuj odpowiedzi)</a:t>
            </a:r>
            <a:r>
              <a:rPr lang="pl-PL" dirty="0"/>
              <a:t> </a:t>
            </a:r>
          </a:p>
        </p:txBody>
      </p:sp>
    </p:spTree>
    <p:extLst>
      <p:ext uri="{BB962C8B-B14F-4D97-AF65-F5344CB8AC3E}">
        <p14:creationId xmlns:p14="http://schemas.microsoft.com/office/powerpoint/2010/main" val="104271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4E26E2-F85E-48F8-94E6-2AF6CA940E8A}"/>
              </a:ext>
            </a:extLst>
          </p:cNvPr>
          <p:cNvSpPr>
            <a:spLocks noGrp="1"/>
          </p:cNvSpPr>
          <p:nvPr>
            <p:ph type="ctrTitle"/>
          </p:nvPr>
        </p:nvSpPr>
        <p:spPr/>
        <p:txBody>
          <a:bodyPr/>
          <a:lstStyle/>
          <a:p>
            <a:r>
              <a:rPr lang="pl-PL"/>
              <a:t>Stacja 3</a:t>
            </a:r>
          </a:p>
        </p:txBody>
      </p:sp>
      <p:sp>
        <p:nvSpPr>
          <p:cNvPr id="3" name="Podtytuł 2">
            <a:extLst>
              <a:ext uri="{FF2B5EF4-FFF2-40B4-BE49-F238E27FC236}">
                <a16:creationId xmlns:a16="http://schemas.microsoft.com/office/drawing/2014/main" id="{1C27B0F5-0C35-439A-99D2-4F3F2D1C2C44}"/>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56787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502E4C-C6C5-418D-A0D2-A519FF13933F}"/>
              </a:ext>
            </a:extLst>
          </p:cNvPr>
          <p:cNvSpPr>
            <a:spLocks noGrp="1"/>
          </p:cNvSpPr>
          <p:nvPr>
            <p:ph type="title"/>
          </p:nvPr>
        </p:nvSpPr>
        <p:spPr>
          <a:xfrm>
            <a:off x="912471" y="440037"/>
            <a:ext cx="10058400" cy="898968"/>
          </a:xfrm>
        </p:spPr>
        <p:txBody>
          <a:bodyPr>
            <a:normAutofit/>
          </a:bodyPr>
          <a:lstStyle/>
          <a:p>
            <a:r>
              <a:rPr lang="pl-PL"/>
              <a:t>Maratony z widokiem </a:t>
            </a:r>
          </a:p>
        </p:txBody>
      </p:sp>
      <p:sp>
        <p:nvSpPr>
          <p:cNvPr id="3" name="Symbol zastępczy zawartości 2">
            <a:extLst>
              <a:ext uri="{FF2B5EF4-FFF2-40B4-BE49-F238E27FC236}">
                <a16:creationId xmlns:a16="http://schemas.microsoft.com/office/drawing/2014/main" id="{690EC7C5-3A36-4268-B805-6ABEA8393AD4}"/>
              </a:ext>
            </a:extLst>
          </p:cNvPr>
          <p:cNvSpPr>
            <a:spLocks noGrp="1"/>
          </p:cNvSpPr>
          <p:nvPr>
            <p:ph idx="1"/>
          </p:nvPr>
        </p:nvSpPr>
        <p:spPr>
          <a:xfrm>
            <a:off x="970344" y="1196439"/>
            <a:ext cx="10058400" cy="4973639"/>
          </a:xfrm>
        </p:spPr>
        <p:txBody>
          <a:bodyPr vert="horz" lIns="91440" tIns="45720" rIns="91440" bIns="45720" rtlCol="0" anchor="t">
            <a:normAutofit/>
          </a:bodyPr>
          <a:lstStyle/>
          <a:p>
            <a:pPr>
              <a:buNone/>
            </a:pPr>
            <a:r>
              <a:rPr lang="pl-PL" sz="1600">
                <a:ea typeface="+mn-lt"/>
                <a:cs typeface="+mn-lt"/>
              </a:rPr>
              <a:t>Maratony z najpiękniejszymi krajobrazami to: </a:t>
            </a:r>
            <a:endParaRPr lang="pl-PL" sz="1600" dirty="0">
              <a:ea typeface="+mn-lt"/>
              <a:cs typeface="+mn-lt"/>
            </a:endParaRPr>
          </a:p>
          <a:p>
            <a:pPr>
              <a:buNone/>
            </a:pPr>
            <a:r>
              <a:rPr lang="pl-PL" sz="1600" dirty="0">
                <a:ea typeface="+mn-lt"/>
                <a:cs typeface="+mn-lt"/>
              </a:rPr>
              <a:t>1. Big Sur International </a:t>
            </a:r>
            <a:r>
              <a:rPr lang="pl-PL" sz="1600" dirty="0" err="1">
                <a:ea typeface="+mn-lt"/>
                <a:cs typeface="+mn-lt"/>
              </a:rPr>
              <a:t>Marathon</a:t>
            </a:r>
            <a:endParaRPr lang="pl-PL" sz="1600" dirty="0"/>
          </a:p>
          <a:p>
            <a:pPr>
              <a:buNone/>
            </a:pPr>
            <a:r>
              <a:rPr lang="pl-PL" sz="1600" dirty="0">
                <a:ea typeface="+mn-lt"/>
                <a:cs typeface="+mn-lt"/>
              </a:rPr>
              <a:t>2. </a:t>
            </a:r>
            <a:r>
              <a:rPr lang="pl-PL" sz="1600" dirty="0" err="1"/>
              <a:t>Midnight</a:t>
            </a:r>
            <a:r>
              <a:rPr lang="pl-PL" sz="1600" dirty="0"/>
              <a:t> Sun </a:t>
            </a:r>
            <a:r>
              <a:rPr lang="pl-PL" sz="1600" dirty="0" err="1"/>
              <a:t>Marathon</a:t>
            </a:r>
            <a:endParaRPr lang="pl-PL" sz="1600" dirty="0"/>
          </a:p>
          <a:p>
            <a:pPr>
              <a:buNone/>
            </a:pPr>
            <a:r>
              <a:rPr lang="pl-PL" sz="1600" dirty="0"/>
              <a:t>Big Sur International </a:t>
            </a:r>
            <a:r>
              <a:rPr lang="pl-PL" sz="1600" dirty="0" err="1"/>
              <a:t>Marathon</a:t>
            </a:r>
            <a:r>
              <a:rPr lang="pl-PL" sz="1600" dirty="0"/>
              <a:t> odbywa się Big Sur w Kalifornii w Stanach Zjednoczonych</a:t>
            </a:r>
          </a:p>
          <a:p>
            <a:pPr>
              <a:buNone/>
            </a:pPr>
            <a:r>
              <a:rPr lang="pl-PL" sz="1600"/>
              <a:t>wzdłuż wybrzeża Pacyfiku. </a:t>
            </a:r>
            <a:r>
              <a:rPr lang="pl-PL" sz="1600">
                <a:ea typeface="+mn-lt"/>
                <a:cs typeface="+mn-lt"/>
              </a:rPr>
              <a:t>Maraton ten powstał w 1986 roku. Ciekawostką jest, że cała</a:t>
            </a:r>
          </a:p>
          <a:p>
            <a:pPr>
              <a:buNone/>
            </a:pPr>
            <a:r>
              <a:rPr lang="pl-PL" sz="1600" dirty="0">
                <a:ea typeface="+mn-lt"/>
                <a:cs typeface="+mn-lt"/>
              </a:rPr>
              <a:t>Impreza obejmuje też sztafetę, różnorodne spacery, bieg na 5km, a najczęściej bieg na</a:t>
            </a:r>
          </a:p>
          <a:p>
            <a:pPr>
              <a:buNone/>
            </a:pPr>
            <a:r>
              <a:rPr lang="pl-PL" sz="1600" dirty="0">
                <a:ea typeface="+mn-lt"/>
                <a:cs typeface="+mn-lt"/>
              </a:rPr>
              <a:t>21 mil. </a:t>
            </a:r>
            <a:endParaRPr lang="pl-PL" sz="1600" dirty="0"/>
          </a:p>
          <a:p>
            <a:pPr>
              <a:buNone/>
            </a:pPr>
            <a:r>
              <a:rPr lang="pl-PL" sz="1600" dirty="0" err="1"/>
              <a:t>Midnight</a:t>
            </a:r>
            <a:r>
              <a:rPr lang="pl-PL" sz="1600" dirty="0"/>
              <a:t> Sun </a:t>
            </a:r>
            <a:r>
              <a:rPr lang="pl-PL" sz="1600" dirty="0" err="1"/>
              <a:t>Marathon</a:t>
            </a:r>
            <a:r>
              <a:rPr lang="pl-PL" sz="1600" dirty="0"/>
              <a:t> odbywa się </a:t>
            </a:r>
            <a:r>
              <a:rPr lang="pl-PL" sz="1600" dirty="0">
                <a:ea typeface="+mn-lt"/>
                <a:cs typeface="+mn-lt"/>
              </a:rPr>
              <a:t>w norweskim </a:t>
            </a:r>
            <a:r>
              <a:rPr lang="pl-PL" sz="1600" dirty="0" err="1">
                <a:ea typeface="+mn-lt"/>
                <a:cs typeface="+mn-lt"/>
              </a:rPr>
              <a:t>Tromsø</a:t>
            </a:r>
            <a:r>
              <a:rPr lang="pl-PL" sz="1600" dirty="0">
                <a:ea typeface="+mn-lt"/>
                <a:cs typeface="+mn-lt"/>
              </a:rPr>
              <a:t>. </a:t>
            </a:r>
            <a:r>
              <a:rPr lang="pl-PL" sz="1600" dirty="0" err="1">
                <a:ea typeface="+mn-lt"/>
                <a:cs typeface="+mn-lt"/>
              </a:rPr>
              <a:t>Tromsø</a:t>
            </a:r>
            <a:r>
              <a:rPr lang="pl-PL" sz="1600" dirty="0">
                <a:ea typeface="+mn-lt"/>
                <a:cs typeface="+mn-lt"/>
              </a:rPr>
              <a:t> ma też certyfikat</a:t>
            </a:r>
          </a:p>
          <a:p>
            <a:pPr>
              <a:buNone/>
            </a:pPr>
            <a:r>
              <a:rPr lang="pl-PL" sz="1600">
                <a:ea typeface="+mn-lt"/>
                <a:cs typeface="+mn-lt"/>
              </a:rPr>
              <a:t>najdalej na północ położonego maratonu. Maraton ten odbywa się w</a:t>
            </a:r>
          </a:p>
          <a:p>
            <a:pPr>
              <a:buNone/>
            </a:pPr>
            <a:r>
              <a:rPr lang="pl-PL" sz="1600" dirty="0">
                <a:ea typeface="+mn-lt"/>
                <a:cs typeface="+mn-lt"/>
              </a:rPr>
              <a:t>nocy. Tak, dobrze przeczytaliście! Jest tu jednak mały haczyk. Tromso obejmuje tzw.</a:t>
            </a:r>
            <a:endParaRPr lang="pl-PL" sz="1600" dirty="0"/>
          </a:p>
          <a:p>
            <a:pPr>
              <a:buNone/>
            </a:pPr>
            <a:r>
              <a:rPr lang="pl-PL" sz="1600">
                <a:ea typeface="+mn-lt"/>
                <a:cs typeface="+mn-lt"/>
              </a:rPr>
              <a:t>dzień polarny- oznacza to, że Słońce nie zachodzi w czasie od 20 maja do 22 lipca. </a:t>
            </a:r>
            <a:endParaRPr lang="pl-PL" sz="1600"/>
          </a:p>
          <a:p>
            <a:pPr>
              <a:buNone/>
            </a:pPr>
            <a:r>
              <a:rPr lang="pl-PL" sz="1600" dirty="0"/>
              <a:t>W ten sposób biegacze nie biegają po ciemku. </a:t>
            </a:r>
          </a:p>
          <a:p>
            <a:pPr>
              <a:buNone/>
            </a:pPr>
            <a:endParaRPr lang="pl-PL" dirty="0"/>
          </a:p>
          <a:p>
            <a:pPr>
              <a:buNone/>
            </a:pPr>
            <a:endParaRPr lang="pl-PL" dirty="0"/>
          </a:p>
          <a:p>
            <a:pPr>
              <a:buNone/>
            </a:pPr>
            <a:endParaRPr lang="pl-PL" dirty="0"/>
          </a:p>
          <a:p>
            <a:pPr marL="0" indent="0">
              <a:buNone/>
            </a:pPr>
            <a:endParaRPr lang="pl-PL" dirty="0"/>
          </a:p>
        </p:txBody>
      </p:sp>
      <p:sp>
        <p:nvSpPr>
          <p:cNvPr id="4" name="pole tekstowe 3">
            <a:extLst>
              <a:ext uri="{FF2B5EF4-FFF2-40B4-BE49-F238E27FC236}">
                <a16:creationId xmlns:a16="http://schemas.microsoft.com/office/drawing/2014/main" id="{78A7AB71-0F31-4E66-BB3C-5BB7BB5EFB37}"/>
              </a:ext>
            </a:extLst>
          </p:cNvPr>
          <p:cNvSpPr txBox="1"/>
          <p:nvPr/>
        </p:nvSpPr>
        <p:spPr>
          <a:xfrm>
            <a:off x="6918365" y="5044177"/>
            <a:ext cx="2743199"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600" dirty="0"/>
              <a:t>Pytanie</a:t>
            </a:r>
          </a:p>
          <a:p>
            <a:r>
              <a:rPr lang="pl-PL" sz="1600" dirty="0"/>
              <a:t>Gdzie odbywa się Big Sur International?</a:t>
            </a:r>
          </a:p>
          <a:p>
            <a:r>
              <a:rPr lang="pl-PL" sz="1600" dirty="0"/>
              <a:t>Zaznacz poprawne odpowiedzi.</a:t>
            </a:r>
          </a:p>
        </p:txBody>
      </p:sp>
      <p:sp>
        <p:nvSpPr>
          <p:cNvPr id="5" name="pole tekstowe 4">
            <a:extLst>
              <a:ext uri="{FF2B5EF4-FFF2-40B4-BE49-F238E27FC236}">
                <a16:creationId xmlns:a16="http://schemas.microsoft.com/office/drawing/2014/main" id="{8922C238-478E-4939-A8F7-98E407D444BC}"/>
              </a:ext>
            </a:extLst>
          </p:cNvPr>
          <p:cNvSpPr txBox="1"/>
          <p:nvPr/>
        </p:nvSpPr>
        <p:spPr>
          <a:xfrm>
            <a:off x="9571232" y="4452649"/>
            <a:ext cx="2161116" cy="1923604"/>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700" dirty="0"/>
              <a:t>1) w Sur Big</a:t>
            </a:r>
          </a:p>
          <a:p>
            <a:r>
              <a:rPr lang="pl-PL" sz="1700" dirty="0"/>
              <a:t>2) w </a:t>
            </a:r>
            <a:r>
              <a:rPr lang="pl-PL" sz="1700" dirty="0" err="1"/>
              <a:t>Kaliforni</a:t>
            </a:r>
            <a:endParaRPr lang="pl-PL" sz="1700" dirty="0"/>
          </a:p>
          <a:p>
            <a:r>
              <a:rPr lang="pl-PL" sz="1700" dirty="0"/>
              <a:t>3) w Big Sur </a:t>
            </a:r>
          </a:p>
          <a:p>
            <a:r>
              <a:rPr lang="pl-PL" sz="1700" dirty="0"/>
              <a:t>4) w </a:t>
            </a:r>
            <a:r>
              <a:rPr lang="pl-PL" sz="1700" dirty="0" err="1"/>
              <a:t>Waszynktonie</a:t>
            </a:r>
            <a:endParaRPr lang="pl-PL" sz="1700" dirty="0"/>
          </a:p>
          <a:p>
            <a:r>
              <a:rPr lang="pl-PL" sz="1700" dirty="0"/>
              <a:t>5) w Stanach Zjednoczonych </a:t>
            </a:r>
          </a:p>
          <a:p>
            <a:r>
              <a:rPr lang="pl-PL" sz="1700" dirty="0"/>
              <a:t>6) w </a:t>
            </a:r>
            <a:r>
              <a:rPr lang="pl-PL" sz="1700" dirty="0" err="1"/>
              <a:t>Euroficie</a:t>
            </a:r>
            <a:r>
              <a:rPr lang="pl-PL" sz="1700" dirty="0"/>
              <a:t> </a:t>
            </a:r>
          </a:p>
        </p:txBody>
      </p:sp>
    </p:spTree>
    <p:extLst>
      <p:ext uri="{BB962C8B-B14F-4D97-AF65-F5344CB8AC3E}">
        <p14:creationId xmlns:p14="http://schemas.microsoft.com/office/powerpoint/2010/main" val="175326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C64316-969B-4D9C-A0AF-B0593F962D85}"/>
              </a:ext>
            </a:extLst>
          </p:cNvPr>
          <p:cNvSpPr>
            <a:spLocks noGrp="1"/>
          </p:cNvSpPr>
          <p:nvPr>
            <p:ph type="title"/>
          </p:nvPr>
        </p:nvSpPr>
        <p:spPr>
          <a:xfrm>
            <a:off x="1341372" y="1289976"/>
            <a:ext cx="9578849" cy="4302252"/>
          </a:xfrm>
        </p:spPr>
        <p:txBody>
          <a:bodyPr/>
          <a:lstStyle/>
          <a:p>
            <a:r>
              <a:rPr lang="pl-PL" sz="5350"/>
              <a:t>Dziękujemy za wspólną przygode, mamy nadzieję, że podobał wam się nasz park ! :)</a:t>
            </a:r>
          </a:p>
        </p:txBody>
      </p:sp>
    </p:spTree>
    <p:extLst>
      <p:ext uri="{BB962C8B-B14F-4D97-AF65-F5344CB8AC3E}">
        <p14:creationId xmlns:p14="http://schemas.microsoft.com/office/powerpoint/2010/main" val="199609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6577554-36D9-4AB4-9D46-76AC4A790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5F55E26-3E89-4C31-ADE5-C94730585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35" name="Rectangle 34">
            <a:extLst>
              <a:ext uri="{FF2B5EF4-FFF2-40B4-BE49-F238E27FC236}">
                <a16:creationId xmlns:a16="http://schemas.microsoft.com/office/drawing/2014/main" id="{CF75E873-2EC1-4744-A510-C9CED8A5E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7" name="Rectangle 36">
            <a:extLst>
              <a:ext uri="{FF2B5EF4-FFF2-40B4-BE49-F238E27FC236}">
                <a16:creationId xmlns:a16="http://schemas.microsoft.com/office/drawing/2014/main" id="{95CEB23F-DC25-4957-A6C5-2D060645B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9" name="Group 38">
            <a:extLst>
              <a:ext uri="{FF2B5EF4-FFF2-40B4-BE49-F238E27FC236}">
                <a16:creationId xmlns:a16="http://schemas.microsoft.com/office/drawing/2014/main" id="{F9439589-68CE-4F2E-8851-4A2A43EC2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0" name="Straight Connector 39">
              <a:extLst>
                <a:ext uri="{FF2B5EF4-FFF2-40B4-BE49-F238E27FC236}">
                  <a16:creationId xmlns:a16="http://schemas.microsoft.com/office/drawing/2014/main" id="{A50AFDAA-823E-410E-AA59-59B163EC37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4F9F62-BFA0-4A06-9FEB-B0C393C4B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BCD850-0871-4F29-8821-5B688719FD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50" name="Rectangle 49">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174E9A32-261C-4E1B-9210-0EB75A984BC8}"/>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lnSpc>
                <a:spcPct val="83000"/>
              </a:lnSpc>
            </a:pPr>
            <a:r>
              <a:rPr lang="en-US" sz="6800" b="0" kern="1200" cap="all" spc="-100" baseline="0">
                <a:solidFill>
                  <a:schemeClr val="tx2"/>
                </a:solidFill>
                <a:effectLst>
                  <a:outerShdw blurRad="38100" dist="12700" dir="2700000" algn="tl" rotWithShape="0">
                    <a:prstClr val="black">
                      <a:alpha val="40000"/>
                    </a:prstClr>
                  </a:outerShdw>
                </a:effectLst>
                <a:latin typeface="+mj-lt"/>
                <a:ea typeface="+mn-ea"/>
                <a:cs typeface="+mn-cs"/>
              </a:rPr>
              <a:t>Cel gry</a:t>
            </a:r>
          </a:p>
        </p:txBody>
      </p:sp>
      <p:sp>
        <p:nvSpPr>
          <p:cNvPr id="4" name="Symbol zastępczy tekstu 3">
            <a:extLst>
              <a:ext uri="{FF2B5EF4-FFF2-40B4-BE49-F238E27FC236}">
                <a16:creationId xmlns:a16="http://schemas.microsoft.com/office/drawing/2014/main" id="{A3047C3A-32C2-4814-ADCC-7468D7C6C250}"/>
              </a:ext>
            </a:extLst>
          </p:cNvPr>
          <p:cNvSpPr>
            <a:spLocks noGrp="1"/>
          </p:cNvSpPr>
          <p:nvPr>
            <p:ph type="body" sz="half" idx="2"/>
          </p:nvPr>
        </p:nvSpPr>
        <p:spPr>
          <a:xfrm>
            <a:off x="8184074" y="1272800"/>
            <a:ext cx="3195078" cy="4312402"/>
          </a:xfrm>
        </p:spPr>
        <p:txBody>
          <a:bodyPr vert="horz" lIns="91440" tIns="45720" rIns="91440" bIns="45720" rtlCol="0" anchor="ctr">
            <a:normAutofit/>
          </a:bodyPr>
          <a:lstStyle/>
          <a:p>
            <a:pPr>
              <a:lnSpc>
                <a:spcPct val="100000"/>
              </a:lnSpc>
              <a:spcBef>
                <a:spcPts val="0"/>
              </a:spcBef>
              <a:spcAft>
                <a:spcPts val="600"/>
              </a:spcAft>
            </a:pPr>
            <a:r>
              <a:rPr lang="en-US" sz="2000" spc="80" err="1">
                <a:solidFill>
                  <a:schemeClr val="tx2"/>
                </a:solidFill>
              </a:rPr>
              <a:t>Naszym</a:t>
            </a:r>
            <a:r>
              <a:rPr lang="en-US" sz="2000" spc="80" dirty="0">
                <a:solidFill>
                  <a:schemeClr val="tx2"/>
                </a:solidFill>
              </a:rPr>
              <a:t> </a:t>
            </a:r>
            <a:r>
              <a:rPr lang="en-US" sz="2000" spc="80" err="1">
                <a:solidFill>
                  <a:schemeClr val="tx2"/>
                </a:solidFill>
              </a:rPr>
              <a:t>celem</a:t>
            </a:r>
            <a:r>
              <a:rPr lang="en-US" sz="2000" spc="80" dirty="0">
                <a:solidFill>
                  <a:schemeClr val="tx2"/>
                </a:solidFill>
              </a:rPr>
              <a:t> jest </a:t>
            </a:r>
            <a:r>
              <a:rPr lang="en-US" sz="2000" spc="80" err="1">
                <a:solidFill>
                  <a:schemeClr val="tx2"/>
                </a:solidFill>
              </a:rPr>
              <a:t>zmotywowanie</a:t>
            </a:r>
            <a:r>
              <a:rPr lang="en-US" sz="2000" spc="80" dirty="0">
                <a:solidFill>
                  <a:schemeClr val="tx2"/>
                </a:solidFill>
              </a:rPr>
              <a:t> </a:t>
            </a:r>
            <a:r>
              <a:rPr lang="en-US" sz="2000" spc="80" err="1">
                <a:solidFill>
                  <a:schemeClr val="tx2"/>
                </a:solidFill>
              </a:rPr>
              <a:t>i</a:t>
            </a:r>
            <a:r>
              <a:rPr lang="en-US" sz="2000" spc="80" dirty="0">
                <a:solidFill>
                  <a:schemeClr val="tx2"/>
                </a:solidFill>
              </a:rPr>
              <a:t> </a:t>
            </a:r>
            <a:r>
              <a:rPr lang="en-US" sz="2000" spc="80" err="1">
                <a:solidFill>
                  <a:schemeClr val="tx2"/>
                </a:solidFill>
              </a:rPr>
              <a:t>zachęnie</a:t>
            </a:r>
            <a:r>
              <a:rPr lang="en-US" sz="2000" spc="80" dirty="0">
                <a:solidFill>
                  <a:schemeClr val="tx2"/>
                </a:solidFill>
              </a:rPr>
              <a:t> </a:t>
            </a:r>
            <a:r>
              <a:rPr lang="en-US" sz="2000" spc="80" err="1">
                <a:solidFill>
                  <a:schemeClr val="tx2"/>
                </a:solidFill>
              </a:rPr>
              <a:t>ludzi</a:t>
            </a:r>
            <a:r>
              <a:rPr lang="en-US" sz="2000" spc="80" dirty="0">
                <a:solidFill>
                  <a:schemeClr val="tx2"/>
                </a:solidFill>
              </a:rPr>
              <a:t> do </a:t>
            </a:r>
            <a:r>
              <a:rPr lang="en-US" sz="2000" spc="80" err="1">
                <a:solidFill>
                  <a:schemeClr val="tx2"/>
                </a:solidFill>
              </a:rPr>
              <a:t>spedzania</a:t>
            </a:r>
            <a:r>
              <a:rPr lang="en-US" sz="2000" spc="80" dirty="0">
                <a:solidFill>
                  <a:schemeClr val="tx2"/>
                </a:solidFill>
              </a:rPr>
              <a:t> czasu </a:t>
            </a:r>
            <a:r>
              <a:rPr lang="en-US" sz="2000" spc="80" err="1">
                <a:solidFill>
                  <a:schemeClr val="tx2"/>
                </a:solidFill>
              </a:rPr>
              <a:t>na</a:t>
            </a:r>
            <a:r>
              <a:rPr lang="en-US" sz="2000" spc="80" dirty="0">
                <a:solidFill>
                  <a:schemeClr val="tx2"/>
                </a:solidFill>
              </a:rPr>
              <a:t> </a:t>
            </a:r>
            <a:r>
              <a:rPr lang="en-US" sz="2000" spc="80" err="1">
                <a:solidFill>
                  <a:schemeClr val="tx2"/>
                </a:solidFill>
              </a:rPr>
              <a:t>łonie</a:t>
            </a:r>
            <a:r>
              <a:rPr lang="en-US" sz="2000" spc="80" dirty="0">
                <a:solidFill>
                  <a:schemeClr val="tx2"/>
                </a:solidFill>
              </a:rPr>
              <a:t> </a:t>
            </a:r>
            <a:r>
              <a:rPr lang="en-US" sz="2000" spc="80" err="1">
                <a:solidFill>
                  <a:schemeClr val="tx2"/>
                </a:solidFill>
              </a:rPr>
              <a:t>natury</a:t>
            </a:r>
            <a:r>
              <a:rPr lang="en-US" sz="2000" spc="80" dirty="0">
                <a:solidFill>
                  <a:schemeClr val="tx2"/>
                </a:solidFill>
              </a:rPr>
              <a:t>. Jest to </a:t>
            </a:r>
            <a:r>
              <a:rPr lang="en-US" sz="2000" spc="80" err="1">
                <a:solidFill>
                  <a:schemeClr val="tx2"/>
                </a:solidFill>
              </a:rPr>
              <a:t>bardzo</a:t>
            </a:r>
            <a:r>
              <a:rPr lang="en-US" sz="2000" spc="80" dirty="0">
                <a:solidFill>
                  <a:schemeClr val="tx2"/>
                </a:solidFill>
              </a:rPr>
              <a:t> </a:t>
            </a:r>
            <a:r>
              <a:rPr lang="en-US" sz="2000" spc="80" err="1">
                <a:solidFill>
                  <a:schemeClr val="tx2"/>
                </a:solidFill>
              </a:rPr>
              <a:t>ważne</a:t>
            </a:r>
            <a:r>
              <a:rPr lang="en-US" sz="2000" spc="80" dirty="0">
                <a:solidFill>
                  <a:schemeClr val="tx2"/>
                </a:solidFill>
              </a:rPr>
              <a:t> </a:t>
            </a:r>
            <a:r>
              <a:rPr lang="en-US" sz="2000" spc="80">
                <a:solidFill>
                  <a:schemeClr val="tx2"/>
                </a:solidFill>
              </a:rPr>
              <a:t>aby, dotlenić </a:t>
            </a:r>
            <a:r>
              <a:rPr lang="en-US" sz="2000" spc="80" err="1">
                <a:solidFill>
                  <a:schemeClr val="tx2"/>
                </a:solidFill>
              </a:rPr>
              <a:t>nasz</a:t>
            </a:r>
            <a:r>
              <a:rPr lang="en-US" sz="2000" spc="80" dirty="0">
                <a:solidFill>
                  <a:schemeClr val="tx2"/>
                </a:solidFill>
              </a:rPr>
              <a:t> </a:t>
            </a:r>
            <a:r>
              <a:rPr lang="en-US" sz="2000" spc="80" err="1">
                <a:solidFill>
                  <a:schemeClr val="tx2"/>
                </a:solidFill>
              </a:rPr>
              <a:t>organizm</a:t>
            </a:r>
            <a:r>
              <a:rPr lang="en-US" sz="2000" spc="80">
                <a:solidFill>
                  <a:schemeClr val="tx2"/>
                </a:solidFill>
              </a:rPr>
              <a:t>. </a:t>
            </a:r>
            <a:r>
              <a:rPr lang="en-US" sz="2000" spc="80" err="1">
                <a:solidFill>
                  <a:schemeClr val="tx2"/>
                </a:solidFill>
              </a:rPr>
              <a:t>Aktywność</a:t>
            </a:r>
            <a:r>
              <a:rPr lang="en-US" sz="2000" spc="80" dirty="0">
                <a:solidFill>
                  <a:schemeClr val="tx2"/>
                </a:solidFill>
              </a:rPr>
              <a:t> </a:t>
            </a:r>
            <a:r>
              <a:rPr lang="en-US" sz="2000" spc="80">
                <a:solidFill>
                  <a:schemeClr val="tx2"/>
                </a:solidFill>
              </a:rPr>
              <a:t>fizyczna jest kluczem do zdrowia. </a:t>
            </a:r>
            <a:endParaRPr lang="en-US" sz="2000" spc="80" dirty="0">
              <a:solidFill>
                <a:schemeClr val="tx2"/>
              </a:solidFill>
            </a:endParaRPr>
          </a:p>
        </p:txBody>
      </p:sp>
      <p:cxnSp>
        <p:nvCxnSpPr>
          <p:cNvPr id="52" name="Straight Connector 51">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7" name="Pismo odręczne 6">
                <a:extLst>
                  <a:ext uri="{FF2B5EF4-FFF2-40B4-BE49-F238E27FC236}">
                    <a16:creationId xmlns:a16="http://schemas.microsoft.com/office/drawing/2014/main" id="{0A294524-D2A8-414C-84B4-2FF8716A213D}"/>
                  </a:ext>
                </a:extLst>
              </p14:cNvPr>
              <p14:cNvContentPartPr/>
              <p14:nvPr/>
            </p14:nvContentPartPr>
            <p14:xfrm>
              <a:off x="8930013" y="3188917"/>
              <a:ext cx="9525" cy="9525"/>
            </p14:xfrm>
          </p:contentPart>
        </mc:Choice>
        <mc:Fallback xmlns="">
          <p:pic>
            <p:nvPicPr>
              <p:cNvPr id="7" name="Pismo odręczne 6">
                <a:extLst>
                  <a:ext uri="{FF2B5EF4-FFF2-40B4-BE49-F238E27FC236}">
                    <a16:creationId xmlns:a16="http://schemas.microsoft.com/office/drawing/2014/main" id="{0A294524-D2A8-414C-84B4-2FF8716A213D}"/>
                  </a:ext>
                </a:extLst>
              </p:cNvPr>
              <p:cNvPicPr/>
              <p:nvPr/>
            </p:nvPicPr>
            <p:blipFill>
              <a:blip r:embed="rId4"/>
              <a:stretch>
                <a:fillRect/>
              </a:stretch>
            </p:blipFill>
            <p:spPr>
              <a:xfrm>
                <a:off x="8463288" y="2712667"/>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9" name="Pismo odręczne 48">
                <a:extLst>
                  <a:ext uri="{FF2B5EF4-FFF2-40B4-BE49-F238E27FC236}">
                    <a16:creationId xmlns:a16="http://schemas.microsoft.com/office/drawing/2014/main" id="{D66CFC74-E389-42A8-AD73-65776B3EAFC9}"/>
                  </a:ext>
                </a:extLst>
              </p14:cNvPr>
              <p14:cNvContentPartPr/>
              <p14:nvPr/>
            </p14:nvContentPartPr>
            <p14:xfrm>
              <a:off x="1851950" y="3617089"/>
              <a:ext cx="9524" cy="9524"/>
            </p14:xfrm>
          </p:contentPart>
        </mc:Choice>
        <mc:Fallback xmlns="">
          <p:pic>
            <p:nvPicPr>
              <p:cNvPr id="49" name="Pismo odręczne 48">
                <a:extLst>
                  <a:ext uri="{FF2B5EF4-FFF2-40B4-BE49-F238E27FC236}">
                    <a16:creationId xmlns:a16="http://schemas.microsoft.com/office/drawing/2014/main" id="{D66CFC74-E389-42A8-AD73-65776B3EAFC9}"/>
                  </a:ext>
                </a:extLst>
              </p:cNvPr>
              <p:cNvPicPr/>
              <p:nvPr/>
            </p:nvPicPr>
            <p:blipFill>
              <a:blip r:embed="rId4"/>
              <a:stretch>
                <a:fillRect/>
              </a:stretch>
            </p:blipFill>
            <p:spPr>
              <a:xfrm>
                <a:off x="1385274" y="3140889"/>
                <a:ext cx="952400"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Pismo odręczne 52">
                <a:extLst>
                  <a:ext uri="{FF2B5EF4-FFF2-40B4-BE49-F238E27FC236}">
                    <a16:creationId xmlns:a16="http://schemas.microsoft.com/office/drawing/2014/main" id="{62C1B75B-2EF5-4833-81BE-4D039230B543}"/>
                  </a:ext>
                </a:extLst>
              </p14:cNvPr>
              <p14:cNvContentPartPr/>
              <p14:nvPr/>
            </p14:nvContentPartPr>
            <p14:xfrm>
              <a:off x="4060785" y="2469266"/>
              <a:ext cx="9524" cy="9524"/>
            </p14:xfrm>
          </p:contentPart>
        </mc:Choice>
        <mc:Fallback xmlns="">
          <p:pic>
            <p:nvPicPr>
              <p:cNvPr id="53" name="Pismo odręczne 52">
                <a:extLst>
                  <a:ext uri="{FF2B5EF4-FFF2-40B4-BE49-F238E27FC236}">
                    <a16:creationId xmlns:a16="http://schemas.microsoft.com/office/drawing/2014/main" id="{62C1B75B-2EF5-4833-81BE-4D039230B543}"/>
                  </a:ext>
                </a:extLst>
              </p:cNvPr>
              <p:cNvPicPr/>
              <p:nvPr/>
            </p:nvPicPr>
            <p:blipFill>
              <a:blip r:embed="rId4"/>
              <a:stretch>
                <a:fillRect/>
              </a:stretch>
            </p:blipFill>
            <p:spPr>
              <a:xfrm>
                <a:off x="3594109" y="1993066"/>
                <a:ext cx="952400" cy="952400"/>
              </a:xfrm>
              <a:prstGeom prst="rect">
                <a:avLst/>
              </a:prstGeom>
            </p:spPr>
          </p:pic>
        </mc:Fallback>
      </mc:AlternateContent>
    </p:spTree>
    <p:extLst>
      <p:ext uri="{BB962C8B-B14F-4D97-AF65-F5344CB8AC3E}">
        <p14:creationId xmlns:p14="http://schemas.microsoft.com/office/powerpoint/2010/main" val="164796915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0EF455E0-3E2A-4117-A141-26609C664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8" name="Rectangle 10">
            <a:extLst>
              <a:ext uri="{FF2B5EF4-FFF2-40B4-BE49-F238E27FC236}">
                <a16:creationId xmlns:a16="http://schemas.microsoft.com/office/drawing/2014/main" id="{EA80814C-0EE3-49C5-B824-51C7941DA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0" name="Rectangle 12">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14">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16">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18">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5F050BCA-5A0D-4B2E-B352-112A1FFF2D7C}"/>
              </a:ext>
            </a:extLst>
          </p:cNvPr>
          <p:cNvSpPr>
            <a:spLocks noGrp="1"/>
          </p:cNvSpPr>
          <p:nvPr>
            <p:ph type="title"/>
          </p:nvPr>
        </p:nvSpPr>
        <p:spPr>
          <a:xfrm>
            <a:off x="7532835" y="1420706"/>
            <a:ext cx="3466540" cy="4016587"/>
          </a:xfrm>
        </p:spPr>
        <p:txBody>
          <a:bodyPr vert="horz" lIns="91440" tIns="45720" rIns="91440" bIns="45720" rtlCol="0" anchor="ctr">
            <a:normAutofit/>
          </a:bodyPr>
          <a:lstStyle/>
          <a:p>
            <a:pPr algn="ctr"/>
            <a:r>
              <a:rPr lang="en-US" sz="3600"/>
              <a:t>Informacje o grze</a:t>
            </a:r>
            <a:endParaRPr lang="en-US" sz="3600" dirty="0"/>
          </a:p>
        </p:txBody>
      </p:sp>
      <p:sp>
        <p:nvSpPr>
          <p:cNvPr id="4" name="Symbol zastępczy tekstu 3">
            <a:extLst>
              <a:ext uri="{FF2B5EF4-FFF2-40B4-BE49-F238E27FC236}">
                <a16:creationId xmlns:a16="http://schemas.microsoft.com/office/drawing/2014/main" id="{D6AE669A-6171-4320-96FD-19F9D219B9FE}"/>
              </a:ext>
            </a:extLst>
          </p:cNvPr>
          <p:cNvSpPr>
            <a:spLocks noGrp="1"/>
          </p:cNvSpPr>
          <p:nvPr>
            <p:ph type="body" sz="half" idx="2"/>
          </p:nvPr>
        </p:nvSpPr>
        <p:spPr>
          <a:xfrm>
            <a:off x="842494" y="1861231"/>
            <a:ext cx="6083845" cy="5149215"/>
          </a:xfrm>
        </p:spPr>
        <p:txBody>
          <a:bodyPr vert="horz" lIns="91440" tIns="45720" rIns="91440" bIns="45720" rtlCol="0" anchor="ctr">
            <a:noAutofit/>
          </a:bodyPr>
          <a:lstStyle/>
          <a:p>
            <a:pPr>
              <a:lnSpc>
                <a:spcPct val="100000"/>
              </a:lnSpc>
            </a:pPr>
            <a:r>
              <a:rPr lang="en-US" sz="1600" b="1" dirty="0" err="1">
                <a:solidFill>
                  <a:schemeClr val="bg2">
                    <a:lumMod val="20000"/>
                    <a:lumOff val="80000"/>
                  </a:schemeClr>
                </a:solidFill>
              </a:rPr>
              <a:t>Uczestnicy</a:t>
            </a:r>
            <a:endParaRPr lang="en-US" sz="1600" b="1" dirty="0">
              <a:solidFill>
                <a:schemeClr val="bg2">
                  <a:lumMod val="20000"/>
                  <a:lumOff val="80000"/>
                </a:schemeClr>
              </a:solidFill>
            </a:endParaRPr>
          </a:p>
          <a:p>
            <a:pPr>
              <a:lnSpc>
                <a:spcPct val="100000"/>
              </a:lnSpc>
            </a:pPr>
            <a:r>
              <a:rPr lang="en-US" sz="1600" dirty="0">
                <a:solidFill>
                  <a:schemeClr val="tx1">
                    <a:lumMod val="75000"/>
                    <a:lumOff val="25000"/>
                  </a:schemeClr>
                </a:solidFill>
              </a:rPr>
              <a:t>W </a:t>
            </a:r>
            <a:r>
              <a:rPr lang="en-US" sz="1600" dirty="0" err="1">
                <a:solidFill>
                  <a:schemeClr val="tx1">
                    <a:lumMod val="75000"/>
                    <a:lumOff val="25000"/>
                  </a:schemeClr>
                </a:solidFill>
              </a:rPr>
              <a:t>grze</a:t>
            </a:r>
            <a:r>
              <a:rPr lang="en-US" sz="1600" dirty="0">
                <a:solidFill>
                  <a:schemeClr val="tx1">
                    <a:lumMod val="75000"/>
                    <a:lumOff val="25000"/>
                  </a:schemeClr>
                </a:solidFill>
              </a:rPr>
              <a:t> </a:t>
            </a:r>
            <a:r>
              <a:rPr lang="en-US" sz="1600" dirty="0" err="1">
                <a:solidFill>
                  <a:schemeClr val="tx1">
                    <a:lumMod val="75000"/>
                    <a:lumOff val="25000"/>
                  </a:schemeClr>
                </a:solidFill>
              </a:rPr>
              <a:t>biorą</a:t>
            </a:r>
            <a:r>
              <a:rPr lang="en-US" sz="1600" dirty="0">
                <a:solidFill>
                  <a:schemeClr val="tx1">
                    <a:lumMod val="75000"/>
                    <a:lumOff val="25000"/>
                  </a:schemeClr>
                </a:solidFill>
              </a:rPr>
              <a:t> </a:t>
            </a:r>
            <a:r>
              <a:rPr lang="en-US" sz="1600" dirty="0" err="1">
                <a:solidFill>
                  <a:schemeClr val="tx1">
                    <a:lumMod val="75000"/>
                    <a:lumOff val="25000"/>
                  </a:schemeClr>
                </a:solidFill>
              </a:rPr>
              <a:t>udział</a:t>
            </a:r>
            <a:r>
              <a:rPr lang="en-US" sz="1600" dirty="0">
                <a:solidFill>
                  <a:schemeClr val="tx1">
                    <a:lumMod val="75000"/>
                    <a:lumOff val="25000"/>
                  </a:schemeClr>
                </a:solidFill>
              </a:rPr>
              <a:t> 3 </a:t>
            </a:r>
            <a:r>
              <a:rPr lang="en-US" sz="1600" dirty="0" err="1">
                <a:solidFill>
                  <a:schemeClr val="tx1">
                    <a:lumMod val="75000"/>
                    <a:lumOff val="25000"/>
                  </a:schemeClr>
                </a:solidFill>
              </a:rPr>
              <a:t>drużyny</a:t>
            </a:r>
            <a:r>
              <a:rPr lang="en-US" sz="1600" dirty="0">
                <a:solidFill>
                  <a:schemeClr val="tx1">
                    <a:lumMod val="75000"/>
                    <a:lumOff val="25000"/>
                  </a:schemeClr>
                </a:solidFill>
              </a:rPr>
              <a:t> z </a:t>
            </a:r>
            <a:r>
              <a:rPr lang="en-US" sz="1600" dirty="0" err="1">
                <a:solidFill>
                  <a:schemeClr val="tx1">
                    <a:lumMod val="75000"/>
                    <a:lumOff val="25000"/>
                  </a:schemeClr>
                </a:solidFill>
              </a:rPr>
              <a:t>taką</a:t>
            </a:r>
            <a:r>
              <a:rPr lang="en-US" sz="1600" dirty="0">
                <a:solidFill>
                  <a:schemeClr val="tx1">
                    <a:lumMod val="75000"/>
                    <a:lumOff val="25000"/>
                  </a:schemeClr>
                </a:solidFill>
              </a:rPr>
              <a:t> </a:t>
            </a:r>
            <a:r>
              <a:rPr lang="en-US" sz="1600" dirty="0" err="1">
                <a:solidFill>
                  <a:schemeClr val="tx1">
                    <a:lumMod val="75000"/>
                    <a:lumOff val="25000"/>
                  </a:schemeClr>
                </a:solidFill>
              </a:rPr>
              <a:t>sama</a:t>
            </a:r>
            <a:r>
              <a:rPr lang="en-US" sz="1600" dirty="0">
                <a:solidFill>
                  <a:schemeClr val="tx1">
                    <a:lumMod val="75000"/>
                    <a:lumOff val="25000"/>
                  </a:schemeClr>
                </a:solidFill>
              </a:rPr>
              <a:t> </a:t>
            </a:r>
            <a:r>
              <a:rPr lang="en-US" sz="1600" dirty="0" err="1">
                <a:solidFill>
                  <a:schemeClr val="tx1">
                    <a:lumMod val="75000"/>
                    <a:lumOff val="25000"/>
                  </a:schemeClr>
                </a:solidFill>
              </a:rPr>
              <a:t>liczbą</a:t>
            </a:r>
            <a:r>
              <a:rPr lang="en-US" sz="1600" dirty="0">
                <a:solidFill>
                  <a:schemeClr val="tx1">
                    <a:lumMod val="75000"/>
                    <a:lumOff val="25000"/>
                  </a:schemeClr>
                </a:solidFill>
              </a:rPr>
              <a:t> </a:t>
            </a:r>
            <a:r>
              <a:rPr lang="en-US" sz="1600" dirty="0" err="1">
                <a:solidFill>
                  <a:schemeClr val="tx1">
                    <a:lumMod val="75000"/>
                    <a:lumOff val="25000"/>
                  </a:schemeClr>
                </a:solidFill>
              </a:rPr>
              <a:t>osób</a:t>
            </a:r>
            <a:r>
              <a:rPr lang="en-US" sz="1600" dirty="0">
                <a:solidFill>
                  <a:schemeClr val="tx1">
                    <a:lumMod val="75000"/>
                    <a:lumOff val="25000"/>
                  </a:schemeClr>
                </a:solidFill>
              </a:rPr>
              <a:t>. </a:t>
            </a:r>
            <a:r>
              <a:rPr lang="en-US" sz="1600" dirty="0" err="1">
                <a:solidFill>
                  <a:schemeClr val="tx1">
                    <a:lumMod val="75000"/>
                    <a:lumOff val="25000"/>
                  </a:schemeClr>
                </a:solidFill>
              </a:rPr>
              <a:t>Każda</a:t>
            </a:r>
            <a:r>
              <a:rPr lang="en-US" sz="1600" dirty="0">
                <a:solidFill>
                  <a:schemeClr val="tx1">
                    <a:lumMod val="75000"/>
                    <a:lumOff val="25000"/>
                  </a:schemeClr>
                </a:solidFill>
              </a:rPr>
              <a:t> z </a:t>
            </a:r>
            <a:r>
              <a:rPr lang="en-US" sz="1600" dirty="0" err="1">
                <a:solidFill>
                  <a:schemeClr val="tx1">
                    <a:lumMod val="75000"/>
                    <a:lumOff val="25000"/>
                  </a:schemeClr>
                </a:solidFill>
              </a:rPr>
              <a:t>drużyn</a:t>
            </a:r>
            <a:r>
              <a:rPr lang="en-US" sz="1600" dirty="0">
                <a:solidFill>
                  <a:schemeClr val="tx1">
                    <a:lumMod val="75000"/>
                    <a:lumOff val="25000"/>
                  </a:schemeClr>
                </a:solidFill>
              </a:rPr>
              <a:t> </a:t>
            </a:r>
            <a:r>
              <a:rPr lang="en-US" sz="1600" dirty="0" err="1">
                <a:solidFill>
                  <a:schemeClr val="tx1">
                    <a:lumMod val="75000"/>
                    <a:lumOff val="25000"/>
                  </a:schemeClr>
                </a:solidFill>
              </a:rPr>
              <a:t>musi</a:t>
            </a:r>
            <a:r>
              <a:rPr lang="en-US" sz="1600" dirty="0">
                <a:solidFill>
                  <a:schemeClr val="tx1">
                    <a:lumMod val="75000"/>
                    <a:lumOff val="25000"/>
                  </a:schemeClr>
                </a:solidFill>
              </a:rPr>
              <a:t> </a:t>
            </a:r>
            <a:r>
              <a:rPr lang="en-US" sz="1600" dirty="0" err="1">
                <a:solidFill>
                  <a:schemeClr val="tx1">
                    <a:lumMod val="75000"/>
                    <a:lumOff val="25000"/>
                  </a:schemeClr>
                </a:solidFill>
              </a:rPr>
              <a:t>posiadać</a:t>
            </a:r>
            <a:r>
              <a:rPr lang="en-US" sz="1600" dirty="0">
                <a:solidFill>
                  <a:schemeClr val="tx1">
                    <a:lumMod val="75000"/>
                    <a:lumOff val="25000"/>
                  </a:schemeClr>
                </a:solidFill>
              </a:rPr>
              <a:t> </a:t>
            </a:r>
            <a:r>
              <a:rPr lang="en-US" sz="1600" dirty="0" err="1">
                <a:solidFill>
                  <a:schemeClr val="tx1">
                    <a:lumMod val="75000"/>
                    <a:lumOff val="25000"/>
                  </a:schemeClr>
                </a:solidFill>
              </a:rPr>
              <a:t>lidera</a:t>
            </a:r>
            <a:r>
              <a:rPr lang="en-US" sz="1600" dirty="0">
                <a:solidFill>
                  <a:schemeClr val="tx1">
                    <a:lumMod val="75000"/>
                    <a:lumOff val="25000"/>
                  </a:schemeClr>
                </a:solidFill>
              </a:rPr>
              <a:t> I </a:t>
            </a:r>
            <a:r>
              <a:rPr lang="en-US" sz="1600" dirty="0" err="1">
                <a:solidFill>
                  <a:schemeClr val="tx1">
                    <a:lumMod val="75000"/>
                    <a:lumOff val="25000"/>
                  </a:schemeClr>
                </a:solidFill>
              </a:rPr>
              <a:t>nazwę</a:t>
            </a:r>
            <a:r>
              <a:rPr lang="en-US" sz="1600" dirty="0">
                <a:solidFill>
                  <a:schemeClr val="tx1">
                    <a:lumMod val="75000"/>
                    <a:lumOff val="25000"/>
                  </a:schemeClr>
                </a:solidFill>
              </a:rPr>
              <a:t>. </a:t>
            </a:r>
          </a:p>
          <a:p>
            <a:pPr>
              <a:lnSpc>
                <a:spcPct val="100000"/>
              </a:lnSpc>
            </a:pPr>
            <a:endParaRPr lang="en-US" sz="1600" dirty="0">
              <a:solidFill>
                <a:schemeClr val="tx1">
                  <a:lumMod val="75000"/>
                  <a:lumOff val="25000"/>
                </a:schemeClr>
              </a:solidFill>
            </a:endParaRPr>
          </a:p>
          <a:p>
            <a:pPr>
              <a:lnSpc>
                <a:spcPct val="100000"/>
              </a:lnSpc>
            </a:pPr>
            <a:r>
              <a:rPr lang="en-US" sz="1600" b="1" dirty="0" err="1">
                <a:solidFill>
                  <a:schemeClr val="bg2">
                    <a:lumMod val="20000"/>
                    <a:lumOff val="80000"/>
                  </a:schemeClr>
                </a:solidFill>
              </a:rPr>
              <a:t>Miejsce</a:t>
            </a:r>
            <a:r>
              <a:rPr lang="en-US" sz="1600" b="1" dirty="0">
                <a:solidFill>
                  <a:schemeClr val="bg2">
                    <a:lumMod val="20000"/>
                    <a:lumOff val="80000"/>
                  </a:schemeClr>
                </a:solidFill>
              </a:rPr>
              <a:t> </a:t>
            </a:r>
            <a:r>
              <a:rPr lang="en-US" sz="1600" b="1" dirty="0" err="1">
                <a:solidFill>
                  <a:schemeClr val="bg2">
                    <a:lumMod val="20000"/>
                    <a:lumOff val="80000"/>
                  </a:schemeClr>
                </a:solidFill>
              </a:rPr>
              <a:t>gry</a:t>
            </a:r>
            <a:endParaRPr lang="en-US" sz="1600" b="1" dirty="0">
              <a:solidFill>
                <a:schemeClr val="bg2">
                  <a:lumMod val="20000"/>
                  <a:lumOff val="80000"/>
                </a:schemeClr>
              </a:solidFill>
            </a:endParaRPr>
          </a:p>
          <a:p>
            <a:pPr>
              <a:lnSpc>
                <a:spcPct val="100000"/>
              </a:lnSpc>
            </a:pPr>
            <a:r>
              <a:rPr lang="en-US" sz="1600" dirty="0">
                <a:solidFill>
                  <a:schemeClr val="tx1">
                    <a:lumMod val="75000"/>
                    <a:lumOff val="25000"/>
                  </a:schemeClr>
                </a:solidFill>
              </a:rPr>
              <a:t>Gra </a:t>
            </a:r>
            <a:r>
              <a:rPr lang="en-US" sz="1600" err="1">
                <a:solidFill>
                  <a:schemeClr val="tx1">
                    <a:lumMod val="75000"/>
                    <a:lumOff val="25000"/>
                  </a:schemeClr>
                </a:solidFill>
              </a:rPr>
              <a:t>znajduje</a:t>
            </a:r>
            <a:r>
              <a:rPr lang="en-US" sz="1600" dirty="0">
                <a:solidFill>
                  <a:schemeClr val="tx1">
                    <a:lumMod val="75000"/>
                    <a:lumOff val="25000"/>
                  </a:schemeClr>
                </a:solidFill>
              </a:rPr>
              <a:t> </a:t>
            </a:r>
            <a:r>
              <a:rPr lang="en-US" sz="1600" err="1">
                <a:solidFill>
                  <a:schemeClr val="tx1">
                    <a:lumMod val="75000"/>
                    <a:lumOff val="25000"/>
                  </a:schemeClr>
                </a:solidFill>
              </a:rPr>
              <a:t>się</a:t>
            </a:r>
            <a:r>
              <a:rPr lang="en-US" sz="1600" dirty="0">
                <a:solidFill>
                  <a:schemeClr val="tx1">
                    <a:lumMod val="75000"/>
                    <a:lumOff val="25000"/>
                  </a:schemeClr>
                </a:solidFill>
              </a:rPr>
              <a:t> w </a:t>
            </a:r>
            <a:r>
              <a:rPr lang="en-US" sz="1600" err="1">
                <a:solidFill>
                  <a:schemeClr val="tx1">
                    <a:lumMod val="75000"/>
                    <a:lumOff val="25000"/>
                  </a:schemeClr>
                </a:solidFill>
              </a:rPr>
              <a:t>pobliskim</a:t>
            </a:r>
            <a:r>
              <a:rPr lang="en-US" sz="1600" dirty="0">
                <a:solidFill>
                  <a:schemeClr val="tx1">
                    <a:lumMod val="75000"/>
                    <a:lumOff val="25000"/>
                  </a:schemeClr>
                </a:solidFill>
              </a:rPr>
              <a:t> </a:t>
            </a:r>
            <a:r>
              <a:rPr lang="en-US" sz="1600" err="1">
                <a:solidFill>
                  <a:schemeClr val="tx1">
                    <a:lumMod val="75000"/>
                    <a:lumOff val="25000"/>
                  </a:schemeClr>
                </a:solidFill>
              </a:rPr>
              <a:t>Parku</a:t>
            </a:r>
            <a:r>
              <a:rPr lang="en-US" sz="1600" dirty="0">
                <a:solidFill>
                  <a:schemeClr val="tx1">
                    <a:lumMod val="75000"/>
                    <a:lumOff val="25000"/>
                  </a:schemeClr>
                </a:solidFill>
              </a:rPr>
              <a:t> </a:t>
            </a:r>
            <a:r>
              <a:rPr lang="en-US" sz="1600" err="1">
                <a:solidFill>
                  <a:schemeClr val="tx1">
                    <a:lumMod val="75000"/>
                    <a:lumOff val="25000"/>
                  </a:schemeClr>
                </a:solidFill>
              </a:rPr>
              <a:t>Wschodnim</a:t>
            </a:r>
            <a:r>
              <a:rPr lang="en-US" sz="1600" dirty="0">
                <a:solidFill>
                  <a:schemeClr val="tx1">
                    <a:lumMod val="75000"/>
                    <a:lumOff val="25000"/>
                  </a:schemeClr>
                </a:solidFill>
              </a:rPr>
              <a:t> we </a:t>
            </a:r>
            <a:r>
              <a:rPr lang="en-US" sz="1600" err="1">
                <a:solidFill>
                  <a:schemeClr val="tx1">
                    <a:lumMod val="75000"/>
                    <a:lumOff val="25000"/>
                  </a:schemeClr>
                </a:solidFill>
              </a:rPr>
              <a:t>Wrocławiu</a:t>
            </a:r>
            <a:r>
              <a:rPr lang="en-US" sz="1600" dirty="0">
                <a:solidFill>
                  <a:schemeClr val="tx1">
                    <a:lumMod val="75000"/>
                    <a:lumOff val="25000"/>
                  </a:schemeClr>
                </a:solidFill>
              </a:rPr>
              <a:t>, </a:t>
            </a:r>
            <a:r>
              <a:rPr lang="en-US" sz="1600">
                <a:solidFill>
                  <a:schemeClr val="tx1">
                    <a:lumMod val="75000"/>
                    <a:lumOff val="25000"/>
                  </a:schemeClr>
                </a:solidFill>
              </a:rPr>
              <a:t>który oznaczony jest na mapie. </a:t>
            </a:r>
            <a:endParaRPr lang="en-US" sz="1600" dirty="0">
              <a:solidFill>
                <a:schemeClr val="tx1">
                  <a:lumMod val="75000"/>
                  <a:lumOff val="25000"/>
                </a:schemeClr>
              </a:solidFill>
            </a:endParaRPr>
          </a:p>
          <a:p>
            <a:pPr>
              <a:lnSpc>
                <a:spcPct val="100000"/>
              </a:lnSpc>
            </a:pPr>
            <a:r>
              <a:rPr lang="en-US" sz="1600" b="1" dirty="0" err="1">
                <a:solidFill>
                  <a:schemeClr val="bg2">
                    <a:lumMod val="20000"/>
                    <a:lumOff val="80000"/>
                  </a:schemeClr>
                </a:solidFill>
              </a:rPr>
              <a:t>Obsługa</a:t>
            </a:r>
            <a:r>
              <a:rPr lang="en-US" sz="1600" b="1" dirty="0">
                <a:solidFill>
                  <a:schemeClr val="bg2">
                    <a:lumMod val="20000"/>
                    <a:lumOff val="80000"/>
                  </a:schemeClr>
                </a:solidFill>
              </a:rPr>
              <a:t> </a:t>
            </a:r>
            <a:r>
              <a:rPr lang="en-US" sz="1600" b="1" dirty="0" err="1">
                <a:solidFill>
                  <a:schemeClr val="bg2">
                    <a:lumMod val="20000"/>
                    <a:lumOff val="80000"/>
                  </a:schemeClr>
                </a:solidFill>
              </a:rPr>
              <a:t>gry</a:t>
            </a:r>
            <a:endParaRPr lang="en-US" sz="1600" b="1" dirty="0">
              <a:solidFill>
                <a:schemeClr val="bg2">
                  <a:lumMod val="20000"/>
                  <a:lumOff val="80000"/>
                </a:schemeClr>
              </a:solidFill>
            </a:endParaRPr>
          </a:p>
          <a:p>
            <a:pPr>
              <a:lnSpc>
                <a:spcPct val="100000"/>
              </a:lnSpc>
            </a:pPr>
            <a:r>
              <a:rPr lang="en-US" sz="1600" dirty="0">
                <a:solidFill>
                  <a:schemeClr val="tx1">
                    <a:lumMod val="75000"/>
                    <a:lumOff val="25000"/>
                  </a:schemeClr>
                </a:solidFill>
              </a:rPr>
              <a:t>Na mapie zaznaczone są stacje I ich </a:t>
            </a:r>
            <a:r>
              <a:rPr lang="en-US" sz="1600" err="1">
                <a:solidFill>
                  <a:schemeClr val="tx1">
                    <a:lumMod val="75000"/>
                    <a:lumOff val="25000"/>
                  </a:schemeClr>
                </a:solidFill>
              </a:rPr>
              <a:t>kolejność</a:t>
            </a:r>
            <a:r>
              <a:rPr lang="en-US" sz="1600" dirty="0">
                <a:solidFill>
                  <a:schemeClr val="tx1">
                    <a:lumMod val="75000"/>
                    <a:lumOff val="25000"/>
                  </a:schemeClr>
                </a:solidFill>
              </a:rPr>
              <a:t>. </a:t>
            </a:r>
            <a:r>
              <a:rPr lang="en-US" sz="1600" err="1">
                <a:solidFill>
                  <a:schemeClr val="tx1">
                    <a:lumMod val="75000"/>
                    <a:lumOff val="25000"/>
                  </a:schemeClr>
                </a:solidFill>
              </a:rPr>
              <a:t>Zadaniem</a:t>
            </a:r>
            <a:r>
              <a:rPr lang="en-US" sz="1600" dirty="0">
                <a:solidFill>
                  <a:schemeClr val="tx1">
                    <a:lumMod val="75000"/>
                    <a:lumOff val="25000"/>
                  </a:schemeClr>
                </a:solidFill>
              </a:rPr>
              <a:t> </a:t>
            </a:r>
            <a:r>
              <a:rPr lang="en-US" sz="1600">
                <a:solidFill>
                  <a:schemeClr val="tx1">
                    <a:lumMod val="75000"/>
                    <a:lumOff val="25000"/>
                  </a:schemeClr>
                </a:solidFill>
              </a:rPr>
              <a:t>drużyn jest- jako </a:t>
            </a:r>
            <a:r>
              <a:rPr lang="en-US" sz="1600" dirty="0">
                <a:solidFill>
                  <a:schemeClr val="tx1">
                    <a:lumMod val="75000"/>
                    <a:lumOff val="25000"/>
                  </a:schemeClr>
                </a:solidFill>
              </a:rPr>
              <a:t>pierwsza </a:t>
            </a:r>
            <a:r>
              <a:rPr lang="en-US" sz="1600" err="1">
                <a:solidFill>
                  <a:schemeClr val="tx1">
                    <a:lumMod val="75000"/>
                    <a:lumOff val="25000"/>
                  </a:schemeClr>
                </a:solidFill>
              </a:rPr>
              <a:t>ukończenie</a:t>
            </a:r>
            <a:r>
              <a:rPr lang="en-US" sz="1600" dirty="0">
                <a:solidFill>
                  <a:schemeClr val="tx1">
                    <a:lumMod val="75000"/>
                    <a:lumOff val="25000"/>
                  </a:schemeClr>
                </a:solidFill>
              </a:rPr>
              <a:t> </a:t>
            </a:r>
            <a:r>
              <a:rPr lang="en-US" sz="1600" err="1">
                <a:solidFill>
                  <a:schemeClr val="tx1">
                    <a:lumMod val="75000"/>
                    <a:lumOff val="25000"/>
                  </a:schemeClr>
                </a:solidFill>
              </a:rPr>
              <a:t>całej</a:t>
            </a:r>
            <a:r>
              <a:rPr lang="en-US" sz="1600" dirty="0">
                <a:solidFill>
                  <a:schemeClr val="tx1">
                    <a:lumMod val="75000"/>
                    <a:lumOff val="25000"/>
                  </a:schemeClr>
                </a:solidFill>
              </a:rPr>
              <a:t> </a:t>
            </a:r>
            <a:r>
              <a:rPr lang="en-US" sz="1600" err="1">
                <a:solidFill>
                  <a:schemeClr val="tx1">
                    <a:lumMod val="75000"/>
                    <a:lumOff val="25000"/>
                  </a:schemeClr>
                </a:solidFill>
              </a:rPr>
              <a:t>trasy</a:t>
            </a:r>
            <a:r>
              <a:rPr lang="en-US" sz="1600" dirty="0">
                <a:solidFill>
                  <a:schemeClr val="tx1">
                    <a:lumMod val="75000"/>
                    <a:lumOff val="25000"/>
                  </a:schemeClr>
                </a:solidFill>
              </a:rPr>
              <a:t> I </a:t>
            </a:r>
            <a:r>
              <a:rPr lang="en-US" sz="1600" err="1">
                <a:solidFill>
                  <a:schemeClr val="tx1">
                    <a:lumMod val="75000"/>
                    <a:lumOff val="25000"/>
                  </a:schemeClr>
                </a:solidFill>
              </a:rPr>
              <a:t>zdobycie</a:t>
            </a:r>
            <a:r>
              <a:rPr lang="en-US" sz="1600" dirty="0">
                <a:solidFill>
                  <a:schemeClr val="tx1">
                    <a:lumMod val="75000"/>
                    <a:lumOff val="25000"/>
                  </a:schemeClr>
                </a:solidFill>
              </a:rPr>
              <a:t> </a:t>
            </a:r>
            <a:r>
              <a:rPr lang="en-US" sz="1600" err="1">
                <a:solidFill>
                  <a:schemeClr val="tx1">
                    <a:lumMod val="75000"/>
                    <a:lumOff val="25000"/>
                  </a:schemeClr>
                </a:solidFill>
              </a:rPr>
              <a:t>wszystkich</a:t>
            </a:r>
            <a:r>
              <a:rPr lang="en-US" sz="1600" dirty="0">
                <a:solidFill>
                  <a:schemeClr val="tx1">
                    <a:lumMod val="75000"/>
                    <a:lumOff val="25000"/>
                  </a:schemeClr>
                </a:solidFill>
              </a:rPr>
              <a:t> </a:t>
            </a:r>
            <a:r>
              <a:rPr lang="en-US" sz="1600" err="1">
                <a:solidFill>
                  <a:schemeClr val="tx1">
                    <a:lumMod val="75000"/>
                    <a:lumOff val="25000"/>
                  </a:schemeClr>
                </a:solidFill>
              </a:rPr>
              <a:t>pieczątek</a:t>
            </a:r>
            <a:r>
              <a:rPr lang="en-US" sz="1600" dirty="0">
                <a:solidFill>
                  <a:schemeClr val="tx1">
                    <a:lumMod val="75000"/>
                    <a:lumOff val="25000"/>
                  </a:schemeClr>
                </a:solidFill>
              </a:rPr>
              <a:t>. </a:t>
            </a:r>
          </a:p>
          <a:p>
            <a:pPr>
              <a:lnSpc>
                <a:spcPct val="100000"/>
              </a:lnSpc>
            </a:pPr>
            <a:r>
              <a:rPr lang="en-US" sz="1600" b="1" dirty="0" err="1">
                <a:solidFill>
                  <a:schemeClr val="bg2">
                    <a:lumMod val="20000"/>
                    <a:lumOff val="80000"/>
                  </a:schemeClr>
                </a:solidFill>
              </a:rPr>
              <a:t>Czas</a:t>
            </a:r>
            <a:r>
              <a:rPr lang="en-US" sz="1600" b="1" dirty="0">
                <a:solidFill>
                  <a:schemeClr val="bg2">
                    <a:lumMod val="20000"/>
                    <a:lumOff val="80000"/>
                  </a:schemeClr>
                </a:solidFill>
              </a:rPr>
              <a:t> </a:t>
            </a:r>
            <a:r>
              <a:rPr lang="en-US" sz="1600" b="1" dirty="0" err="1">
                <a:solidFill>
                  <a:schemeClr val="bg2">
                    <a:lumMod val="20000"/>
                    <a:lumOff val="80000"/>
                  </a:schemeClr>
                </a:solidFill>
              </a:rPr>
              <a:t>gry</a:t>
            </a:r>
            <a:endParaRPr lang="en-US" sz="1600" b="1" dirty="0">
              <a:solidFill>
                <a:schemeClr val="bg2">
                  <a:lumMod val="20000"/>
                  <a:lumOff val="80000"/>
                </a:schemeClr>
              </a:solidFill>
            </a:endParaRPr>
          </a:p>
          <a:p>
            <a:pPr>
              <a:lnSpc>
                <a:spcPct val="100000"/>
              </a:lnSpc>
            </a:pPr>
            <a:r>
              <a:rPr lang="en-US" sz="1600" dirty="0">
                <a:solidFill>
                  <a:schemeClr val="tx1">
                    <a:lumMod val="75000"/>
                    <a:lumOff val="25000"/>
                  </a:schemeClr>
                </a:solidFill>
              </a:rPr>
              <a:t>Gra </a:t>
            </a:r>
            <a:r>
              <a:rPr lang="en-US" sz="1600" err="1">
                <a:solidFill>
                  <a:schemeClr val="tx1">
                    <a:lumMod val="75000"/>
                    <a:lumOff val="25000"/>
                  </a:schemeClr>
                </a:solidFill>
              </a:rPr>
              <a:t>trwa</a:t>
            </a:r>
            <a:r>
              <a:rPr lang="en-US" sz="1600" dirty="0">
                <a:solidFill>
                  <a:schemeClr val="tx1">
                    <a:lumMod val="75000"/>
                    <a:lumOff val="25000"/>
                  </a:schemeClr>
                </a:solidFill>
              </a:rPr>
              <a:t> do 40 </a:t>
            </a:r>
            <a:r>
              <a:rPr lang="en-US" sz="1600" err="1">
                <a:solidFill>
                  <a:schemeClr val="tx1">
                    <a:lumMod val="75000"/>
                    <a:lumOff val="25000"/>
                  </a:schemeClr>
                </a:solidFill>
              </a:rPr>
              <a:t>minut</a:t>
            </a:r>
            <a:r>
              <a:rPr lang="en-US" sz="1600" dirty="0">
                <a:solidFill>
                  <a:schemeClr val="tx1">
                    <a:lumMod val="75000"/>
                    <a:lumOff val="25000"/>
                  </a:schemeClr>
                </a:solidFill>
              </a:rPr>
              <a:t>. </a:t>
            </a:r>
          </a:p>
          <a:p>
            <a:pPr>
              <a:lnSpc>
                <a:spcPct val="100000"/>
              </a:lnSpc>
            </a:pPr>
            <a:r>
              <a:rPr lang="en-US" sz="1600" b="1" dirty="0" err="1">
                <a:solidFill>
                  <a:schemeClr val="bg2">
                    <a:lumMod val="20000"/>
                    <a:lumOff val="80000"/>
                  </a:schemeClr>
                </a:solidFill>
              </a:rPr>
              <a:t>Organizator</a:t>
            </a:r>
            <a:r>
              <a:rPr lang="en-US" sz="1600" b="1" dirty="0">
                <a:solidFill>
                  <a:schemeClr val="bg2">
                    <a:lumMod val="20000"/>
                    <a:lumOff val="80000"/>
                  </a:schemeClr>
                </a:solidFill>
              </a:rPr>
              <a:t> </a:t>
            </a:r>
          </a:p>
          <a:p>
            <a:pPr>
              <a:lnSpc>
                <a:spcPct val="100000"/>
              </a:lnSpc>
            </a:pPr>
            <a:r>
              <a:rPr lang="en-US" sz="1600" dirty="0" err="1">
                <a:solidFill>
                  <a:schemeClr val="tx1">
                    <a:lumMod val="75000"/>
                    <a:lumOff val="25000"/>
                  </a:schemeClr>
                </a:solidFill>
              </a:rPr>
              <a:t>Uczniowie</a:t>
            </a:r>
            <a:r>
              <a:rPr lang="en-US" sz="1600" dirty="0">
                <a:solidFill>
                  <a:schemeClr val="tx1">
                    <a:lumMod val="75000"/>
                    <a:lumOff val="25000"/>
                  </a:schemeClr>
                </a:solidFill>
              </a:rPr>
              <a:t> </a:t>
            </a:r>
            <a:r>
              <a:rPr lang="en-US" sz="1600" dirty="0" err="1">
                <a:solidFill>
                  <a:schemeClr val="tx1">
                    <a:lumMod val="75000"/>
                    <a:lumOff val="25000"/>
                  </a:schemeClr>
                </a:solidFill>
              </a:rPr>
              <a:t>klasy</a:t>
            </a:r>
            <a:r>
              <a:rPr lang="en-US" sz="1600" dirty="0">
                <a:solidFill>
                  <a:schemeClr val="tx1">
                    <a:lumMod val="75000"/>
                    <a:lumOff val="25000"/>
                  </a:schemeClr>
                </a:solidFill>
              </a:rPr>
              <a:t> 7d SP 99 w </a:t>
            </a:r>
            <a:r>
              <a:rPr lang="en-US" sz="1600" dirty="0" err="1">
                <a:solidFill>
                  <a:schemeClr val="tx1">
                    <a:lumMod val="75000"/>
                    <a:lumOff val="25000"/>
                  </a:schemeClr>
                </a:solidFill>
              </a:rPr>
              <a:t>ramach</a:t>
            </a:r>
            <a:r>
              <a:rPr lang="en-US" sz="1600" dirty="0">
                <a:solidFill>
                  <a:schemeClr val="tx1">
                    <a:lumMod val="75000"/>
                    <a:lumOff val="25000"/>
                  </a:schemeClr>
                </a:solidFill>
              </a:rPr>
              <a:t> </a:t>
            </a:r>
            <a:r>
              <a:rPr lang="en-US" sz="1600" dirty="0" err="1">
                <a:solidFill>
                  <a:schemeClr val="tx1">
                    <a:lumMod val="75000"/>
                    <a:lumOff val="25000"/>
                  </a:schemeClr>
                </a:solidFill>
              </a:rPr>
              <a:t>programu</a:t>
            </a:r>
            <a:r>
              <a:rPr lang="en-US" sz="1600" dirty="0">
                <a:solidFill>
                  <a:schemeClr val="tx1">
                    <a:lumMod val="75000"/>
                    <a:lumOff val="25000"/>
                  </a:schemeClr>
                </a:solidFill>
              </a:rPr>
              <a:t> ,, </a:t>
            </a:r>
            <a:r>
              <a:rPr lang="en-US" sz="1600" dirty="0" err="1">
                <a:solidFill>
                  <a:schemeClr val="tx1">
                    <a:lumMod val="75000"/>
                    <a:lumOff val="25000"/>
                  </a:schemeClr>
                </a:solidFill>
              </a:rPr>
              <a:t>Czas</a:t>
            </a:r>
            <a:r>
              <a:rPr lang="en-US" sz="1600" dirty="0">
                <a:solidFill>
                  <a:schemeClr val="tx1">
                    <a:lumMod val="75000"/>
                    <a:lumOff val="25000"/>
                  </a:schemeClr>
                </a:solidFill>
              </a:rPr>
              <a:t>! Start!''</a:t>
            </a:r>
          </a:p>
          <a:p>
            <a:pPr>
              <a:lnSpc>
                <a:spcPct val="100000"/>
              </a:lnSpc>
            </a:pPr>
            <a:endParaRPr lang="en-US" sz="1600" dirty="0">
              <a:solidFill>
                <a:schemeClr val="tx1">
                  <a:lumMod val="75000"/>
                  <a:lumOff val="25000"/>
                </a:schemeClr>
              </a:solidFill>
            </a:endParaRPr>
          </a:p>
          <a:p>
            <a:pPr>
              <a:lnSpc>
                <a:spcPct val="100000"/>
              </a:lnSpc>
            </a:pPr>
            <a:endParaRPr lang="en-US" sz="1100" dirty="0">
              <a:solidFill>
                <a:schemeClr val="tx1">
                  <a:lumMod val="75000"/>
                  <a:lumOff val="25000"/>
                </a:schemeClr>
              </a:solidFill>
            </a:endParaRPr>
          </a:p>
          <a:p>
            <a:pPr>
              <a:lnSpc>
                <a:spcPct val="100000"/>
              </a:lnSpc>
            </a:pPr>
            <a:endParaRPr lang="en-US" sz="1100" dirty="0">
              <a:solidFill>
                <a:schemeClr val="tx1">
                  <a:lumMod val="75000"/>
                  <a:lumOff val="25000"/>
                </a:schemeClr>
              </a:solidFill>
            </a:endParaRPr>
          </a:p>
          <a:p>
            <a:pPr>
              <a:lnSpc>
                <a:spcPct val="100000"/>
              </a:lnSpc>
            </a:pPr>
            <a:endParaRPr lang="en-US" sz="1100" dirty="0">
              <a:solidFill>
                <a:schemeClr val="tx1">
                  <a:lumMod val="75000"/>
                  <a:lumOff val="25000"/>
                </a:schemeClr>
              </a:solidFill>
            </a:endParaRPr>
          </a:p>
          <a:p>
            <a:pPr>
              <a:lnSpc>
                <a:spcPct val="100000"/>
              </a:lnSpc>
            </a:pPr>
            <a:endParaRPr lang="en-US" sz="1100" dirty="0">
              <a:solidFill>
                <a:schemeClr val="tx1">
                  <a:lumMod val="75000"/>
                  <a:lumOff val="25000"/>
                </a:schemeClr>
              </a:solidFill>
            </a:endParaRPr>
          </a:p>
          <a:p>
            <a:pPr>
              <a:lnSpc>
                <a:spcPct val="100000"/>
              </a:lnSpc>
            </a:pPr>
            <a:endParaRPr lang="en-US" dirty="0">
              <a:solidFill>
                <a:schemeClr val="tx1">
                  <a:lumMod val="75000"/>
                  <a:lumOff val="25000"/>
                </a:schemeClr>
              </a:solidFill>
            </a:endParaRPr>
          </a:p>
          <a:p>
            <a:pPr>
              <a:lnSpc>
                <a:spcPct val="100000"/>
              </a:lnSpc>
            </a:pPr>
            <a:endParaRPr lang="en-US" dirty="0">
              <a:solidFill>
                <a:schemeClr val="tx1">
                  <a:lumMod val="75000"/>
                  <a:lumOff val="25000"/>
                </a:schemeClr>
              </a:solidFill>
            </a:endParaRPr>
          </a:p>
        </p:txBody>
      </p:sp>
      <p:cxnSp>
        <p:nvCxnSpPr>
          <p:cNvPr id="25" name="Straight Connector 20">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72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F455E0-3E2A-4117-A141-26609C664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1" name="Rectangle 10">
            <a:extLst>
              <a:ext uri="{FF2B5EF4-FFF2-40B4-BE49-F238E27FC236}">
                <a16:creationId xmlns:a16="http://schemas.microsoft.com/office/drawing/2014/main" id="{EA80814C-0EE3-49C5-B824-51C7941DA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3" name="Rectangle 12">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9" name="Rectangle 18">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B15EE327-C62B-4876-9EDC-D4D50C79D385}"/>
              </a:ext>
            </a:extLst>
          </p:cNvPr>
          <p:cNvSpPr>
            <a:spLocks noGrp="1"/>
          </p:cNvSpPr>
          <p:nvPr>
            <p:ph type="title"/>
          </p:nvPr>
        </p:nvSpPr>
        <p:spPr>
          <a:xfrm>
            <a:off x="7532835" y="1420706"/>
            <a:ext cx="3466540" cy="4016587"/>
          </a:xfrm>
        </p:spPr>
        <p:txBody>
          <a:bodyPr vert="horz" lIns="91440" tIns="45720" rIns="91440" bIns="45720" rtlCol="0" anchor="ctr">
            <a:normAutofit/>
          </a:bodyPr>
          <a:lstStyle/>
          <a:p>
            <a:pPr algn="ctr"/>
            <a:r>
              <a:rPr lang="en-US" sz="3600" dirty="0" err="1"/>
              <a:t>Informacje</a:t>
            </a:r>
            <a:r>
              <a:rPr lang="en-US" sz="3600" dirty="0"/>
              <a:t> o </a:t>
            </a:r>
            <a:r>
              <a:rPr lang="en-US" sz="3600" dirty="0" err="1"/>
              <a:t>grze</a:t>
            </a:r>
          </a:p>
        </p:txBody>
      </p:sp>
      <p:sp>
        <p:nvSpPr>
          <p:cNvPr id="4" name="Symbol zastępczy tekstu 3">
            <a:extLst>
              <a:ext uri="{FF2B5EF4-FFF2-40B4-BE49-F238E27FC236}">
                <a16:creationId xmlns:a16="http://schemas.microsoft.com/office/drawing/2014/main" id="{A726D3DA-625C-422C-87AD-03C4D6CDDCC4}"/>
              </a:ext>
            </a:extLst>
          </p:cNvPr>
          <p:cNvSpPr>
            <a:spLocks noGrp="1"/>
          </p:cNvSpPr>
          <p:nvPr>
            <p:ph type="body" sz="half" idx="2"/>
          </p:nvPr>
        </p:nvSpPr>
        <p:spPr>
          <a:xfrm>
            <a:off x="1070102" y="1082040"/>
            <a:ext cx="5991008" cy="4789170"/>
          </a:xfrm>
        </p:spPr>
        <p:txBody>
          <a:bodyPr vert="horz" lIns="91440" tIns="45720" rIns="91440" bIns="45720" rtlCol="0" anchor="ctr">
            <a:noAutofit/>
          </a:bodyPr>
          <a:lstStyle/>
          <a:p>
            <a:pPr>
              <a:lnSpc>
                <a:spcPct val="100000"/>
              </a:lnSpc>
            </a:pPr>
            <a:r>
              <a:rPr lang="en-US" sz="1600" b="1" dirty="0">
                <a:solidFill>
                  <a:schemeClr val="bg2">
                    <a:lumMod val="20000"/>
                    <a:lumOff val="80000"/>
                  </a:schemeClr>
                </a:solidFill>
                <a:ea typeface="+mn-lt"/>
                <a:cs typeface="+mn-lt"/>
              </a:rPr>
              <a:t>Jak </a:t>
            </a:r>
            <a:r>
              <a:rPr lang="en-US" sz="1600" b="1" err="1">
                <a:solidFill>
                  <a:schemeClr val="bg2">
                    <a:lumMod val="20000"/>
                    <a:lumOff val="80000"/>
                  </a:schemeClr>
                </a:solidFill>
                <a:ea typeface="+mn-lt"/>
                <a:cs typeface="+mn-lt"/>
              </a:rPr>
              <a:t>wygrać</a:t>
            </a:r>
            <a:r>
              <a:rPr lang="en-US" sz="1600" b="1" dirty="0">
                <a:solidFill>
                  <a:schemeClr val="bg2">
                    <a:lumMod val="20000"/>
                    <a:lumOff val="80000"/>
                  </a:schemeClr>
                </a:solidFill>
                <a:ea typeface="+mn-lt"/>
                <a:cs typeface="+mn-lt"/>
              </a:rPr>
              <a:t>? </a:t>
            </a:r>
            <a:endParaRPr lang="en-US" sz="1600">
              <a:solidFill>
                <a:schemeClr val="bg2">
                  <a:lumMod val="20000"/>
                  <a:lumOff val="80000"/>
                </a:schemeClr>
              </a:solidFill>
              <a:ea typeface="+mn-lt"/>
              <a:cs typeface="+mn-lt"/>
            </a:endParaRPr>
          </a:p>
          <a:p>
            <a:pPr>
              <a:lnSpc>
                <a:spcPct val="100000"/>
              </a:lnSpc>
            </a:pPr>
            <a:r>
              <a:rPr lang="en-US" sz="1600" err="1">
                <a:solidFill>
                  <a:schemeClr val="tx1">
                    <a:lumMod val="75000"/>
                    <a:lumOff val="25000"/>
                  </a:schemeClr>
                </a:solidFill>
                <a:ea typeface="+mn-lt"/>
                <a:cs typeface="+mn-lt"/>
              </a:rPr>
              <a:t>Wygrywa</a:t>
            </a:r>
            <a:r>
              <a:rPr lang="en-US" sz="1600" dirty="0">
                <a:solidFill>
                  <a:schemeClr val="tx1">
                    <a:lumMod val="75000"/>
                    <a:lumOff val="25000"/>
                  </a:schemeClr>
                </a:solidFill>
                <a:ea typeface="+mn-lt"/>
                <a:cs typeface="+mn-lt"/>
              </a:rPr>
              <a:t> </a:t>
            </a:r>
            <a:r>
              <a:rPr lang="en-US" sz="1600" err="1">
                <a:solidFill>
                  <a:schemeClr val="tx1">
                    <a:lumMod val="75000"/>
                    <a:lumOff val="25000"/>
                  </a:schemeClr>
                </a:solidFill>
                <a:ea typeface="+mn-lt"/>
                <a:cs typeface="+mn-lt"/>
              </a:rPr>
              <a:t>drużyna</a:t>
            </a:r>
            <a:r>
              <a:rPr lang="en-US" sz="1600" dirty="0">
                <a:solidFill>
                  <a:schemeClr val="tx1">
                    <a:lumMod val="75000"/>
                    <a:lumOff val="25000"/>
                  </a:schemeClr>
                </a:solidFill>
                <a:ea typeface="+mn-lt"/>
                <a:cs typeface="+mn-lt"/>
              </a:rPr>
              <a:t>, </a:t>
            </a:r>
            <a:r>
              <a:rPr lang="en-US" sz="1600" err="1">
                <a:solidFill>
                  <a:schemeClr val="tx1">
                    <a:lumMod val="75000"/>
                    <a:lumOff val="25000"/>
                  </a:schemeClr>
                </a:solidFill>
                <a:ea typeface="+mn-lt"/>
                <a:cs typeface="+mn-lt"/>
              </a:rPr>
              <a:t>która</a:t>
            </a:r>
            <a:r>
              <a:rPr lang="en-US" sz="1600" dirty="0">
                <a:solidFill>
                  <a:schemeClr val="tx1">
                    <a:lumMod val="75000"/>
                    <a:lumOff val="25000"/>
                  </a:schemeClr>
                </a:solidFill>
                <a:ea typeface="+mn-lt"/>
                <a:cs typeface="+mn-lt"/>
              </a:rPr>
              <a:t> </a:t>
            </a:r>
            <a:r>
              <a:rPr lang="en-US" sz="1600" err="1">
                <a:solidFill>
                  <a:schemeClr val="tx1">
                    <a:lumMod val="75000"/>
                    <a:lumOff val="25000"/>
                  </a:schemeClr>
                </a:solidFill>
                <a:ea typeface="+mn-lt"/>
                <a:cs typeface="+mn-lt"/>
              </a:rPr>
              <a:t>jako</a:t>
            </a:r>
            <a:r>
              <a:rPr lang="en-US" sz="1600" dirty="0">
                <a:solidFill>
                  <a:schemeClr val="tx1">
                    <a:lumMod val="75000"/>
                    <a:lumOff val="25000"/>
                  </a:schemeClr>
                </a:solidFill>
                <a:ea typeface="+mn-lt"/>
                <a:cs typeface="+mn-lt"/>
              </a:rPr>
              <a:t> </a:t>
            </a:r>
            <a:r>
              <a:rPr lang="en-US" sz="1600" err="1">
                <a:solidFill>
                  <a:schemeClr val="tx1">
                    <a:lumMod val="75000"/>
                    <a:lumOff val="25000"/>
                  </a:schemeClr>
                </a:solidFill>
                <a:ea typeface="+mn-lt"/>
                <a:cs typeface="+mn-lt"/>
              </a:rPr>
              <a:t>pierwsza</a:t>
            </a:r>
            <a:r>
              <a:rPr lang="en-US" sz="1600" dirty="0">
                <a:solidFill>
                  <a:schemeClr val="tx1">
                    <a:lumMod val="75000"/>
                    <a:lumOff val="25000"/>
                  </a:schemeClr>
                </a:solidFill>
                <a:ea typeface="+mn-lt"/>
                <a:cs typeface="+mn-lt"/>
              </a:rPr>
              <a:t> </a:t>
            </a:r>
            <a:r>
              <a:rPr lang="en-US" sz="1600" err="1">
                <a:solidFill>
                  <a:schemeClr val="tx1">
                    <a:lumMod val="75000"/>
                    <a:lumOff val="25000"/>
                  </a:schemeClr>
                </a:solidFill>
                <a:ea typeface="+mn-lt"/>
                <a:cs typeface="+mn-lt"/>
              </a:rPr>
              <a:t>dotrze</a:t>
            </a:r>
            <a:r>
              <a:rPr lang="en-US" sz="1600" dirty="0">
                <a:solidFill>
                  <a:schemeClr val="tx1">
                    <a:lumMod val="75000"/>
                    <a:lumOff val="25000"/>
                  </a:schemeClr>
                </a:solidFill>
                <a:ea typeface="+mn-lt"/>
                <a:cs typeface="+mn-lt"/>
              </a:rPr>
              <a:t> do </a:t>
            </a:r>
            <a:r>
              <a:rPr lang="en-US" sz="1600" err="1">
                <a:solidFill>
                  <a:schemeClr val="tx1">
                    <a:lumMod val="75000"/>
                    <a:lumOff val="25000"/>
                  </a:schemeClr>
                </a:solidFill>
                <a:ea typeface="+mn-lt"/>
                <a:cs typeface="+mn-lt"/>
              </a:rPr>
              <a:t>mety</a:t>
            </a:r>
            <a:r>
              <a:rPr lang="en-US" sz="1600">
                <a:solidFill>
                  <a:schemeClr val="tx1">
                    <a:lumMod val="75000"/>
                    <a:lumOff val="25000"/>
                  </a:schemeClr>
                </a:solidFill>
                <a:ea typeface="+mn-lt"/>
                <a:cs typeface="+mn-lt"/>
              </a:rPr>
              <a:t> I   </a:t>
            </a:r>
            <a:r>
              <a:rPr lang="en-US" sz="1600" dirty="0">
                <a:solidFill>
                  <a:schemeClr val="tx1">
                    <a:lumMod val="75000"/>
                    <a:lumOff val="25000"/>
                  </a:schemeClr>
                </a:solidFill>
                <a:ea typeface="+mn-lt"/>
                <a:cs typeface="+mn-lt"/>
              </a:rPr>
              <a:t>uk</a:t>
            </a:r>
            <a:r>
              <a:rPr lang="en-US" sz="1600">
                <a:solidFill>
                  <a:schemeClr val="tx1">
                    <a:lumMod val="75000"/>
                    <a:lumOff val="25000"/>
                  </a:schemeClr>
                </a:solidFill>
                <a:ea typeface="+mn-lt"/>
                <a:cs typeface="+mn-lt"/>
              </a:rPr>
              <a:t>ończy </a:t>
            </a:r>
            <a:r>
              <a:rPr lang="en-US" sz="1600" err="1">
                <a:solidFill>
                  <a:schemeClr val="tx1">
                    <a:lumMod val="75000"/>
                    <a:lumOff val="25000"/>
                  </a:schemeClr>
                </a:solidFill>
                <a:ea typeface="+mn-lt"/>
                <a:cs typeface="+mn-lt"/>
              </a:rPr>
              <a:t>wszystkie</a:t>
            </a:r>
            <a:r>
              <a:rPr lang="en-US" sz="1600" dirty="0">
                <a:solidFill>
                  <a:schemeClr val="tx1">
                    <a:lumMod val="75000"/>
                    <a:lumOff val="25000"/>
                  </a:schemeClr>
                </a:solidFill>
                <a:ea typeface="+mn-lt"/>
                <a:cs typeface="+mn-lt"/>
              </a:rPr>
              <a:t> </a:t>
            </a:r>
            <a:r>
              <a:rPr lang="en-US" sz="1600" err="1">
                <a:solidFill>
                  <a:schemeClr val="tx1">
                    <a:lumMod val="75000"/>
                    <a:lumOff val="25000"/>
                  </a:schemeClr>
                </a:solidFill>
                <a:ea typeface="+mn-lt"/>
                <a:cs typeface="+mn-lt"/>
              </a:rPr>
              <a:t>stacje</a:t>
            </a:r>
            <a:r>
              <a:rPr lang="en-US" sz="1600" dirty="0">
                <a:solidFill>
                  <a:schemeClr val="tx1">
                    <a:lumMod val="75000"/>
                    <a:lumOff val="25000"/>
                  </a:schemeClr>
                </a:solidFill>
                <a:ea typeface="+mn-lt"/>
                <a:cs typeface="+mn-lt"/>
              </a:rPr>
              <a:t>.</a:t>
            </a:r>
          </a:p>
          <a:p>
            <a:pPr>
              <a:lnSpc>
                <a:spcPct val="100000"/>
              </a:lnSpc>
            </a:pPr>
            <a:r>
              <a:rPr lang="en-US" sz="1600" b="1" err="1">
                <a:solidFill>
                  <a:schemeClr val="bg2">
                    <a:lumMod val="20000"/>
                    <a:lumOff val="80000"/>
                  </a:schemeClr>
                </a:solidFill>
                <a:ea typeface="+mn-lt"/>
                <a:cs typeface="+mn-lt"/>
              </a:rPr>
              <a:t>Stacje</a:t>
            </a:r>
            <a:endParaRPr lang="en-US" sz="1600">
              <a:solidFill>
                <a:schemeClr val="bg2">
                  <a:lumMod val="20000"/>
                  <a:lumOff val="80000"/>
                </a:schemeClr>
              </a:solidFill>
              <a:ea typeface="+mn-lt"/>
              <a:cs typeface="+mn-lt"/>
            </a:endParaRPr>
          </a:p>
          <a:p>
            <a:pPr>
              <a:lnSpc>
                <a:spcPct val="100000"/>
              </a:lnSpc>
            </a:pPr>
            <a:r>
              <a:rPr lang="en-US" sz="1600" dirty="0" err="1">
                <a:solidFill>
                  <a:schemeClr val="tx1">
                    <a:lumMod val="75000"/>
                    <a:lumOff val="25000"/>
                  </a:schemeClr>
                </a:solidFill>
                <a:ea typeface="+mn-lt"/>
                <a:cs typeface="+mn-lt"/>
              </a:rPr>
              <a:t>Istnieja</a:t>
            </a:r>
            <a:r>
              <a:rPr lang="en-US" sz="1600" dirty="0">
                <a:solidFill>
                  <a:schemeClr val="tx1">
                    <a:lumMod val="75000"/>
                    <a:lumOff val="25000"/>
                  </a:schemeClr>
                </a:solidFill>
                <a:ea typeface="+mn-lt"/>
                <a:cs typeface="+mn-lt"/>
              </a:rPr>
              <a:t> 3 </a:t>
            </a:r>
            <a:r>
              <a:rPr lang="en-US" sz="1600" dirty="0" err="1">
                <a:solidFill>
                  <a:schemeClr val="tx1">
                    <a:lumMod val="75000"/>
                    <a:lumOff val="25000"/>
                  </a:schemeClr>
                </a:solidFill>
                <a:ea typeface="+mn-lt"/>
                <a:cs typeface="+mn-lt"/>
              </a:rPr>
              <a:t>stacje</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Każda</a:t>
            </a:r>
            <a:r>
              <a:rPr lang="en-US" sz="1600" dirty="0">
                <a:solidFill>
                  <a:schemeClr val="tx1">
                    <a:lumMod val="75000"/>
                    <a:lumOff val="25000"/>
                  </a:schemeClr>
                </a:solidFill>
                <a:ea typeface="+mn-lt"/>
                <a:cs typeface="+mn-lt"/>
              </a:rPr>
              <a:t> z </a:t>
            </a:r>
            <a:r>
              <a:rPr lang="en-US" sz="1600" dirty="0" err="1">
                <a:solidFill>
                  <a:schemeClr val="tx1">
                    <a:lumMod val="75000"/>
                    <a:lumOff val="25000"/>
                  </a:schemeClr>
                </a:solidFill>
                <a:ea typeface="+mn-lt"/>
                <a:cs typeface="+mn-lt"/>
              </a:rPr>
              <a:t>nich</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posiada</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kartę</a:t>
            </a:r>
            <a:r>
              <a:rPr lang="en-US" sz="1600" dirty="0">
                <a:solidFill>
                  <a:schemeClr val="tx1">
                    <a:lumMod val="75000"/>
                    <a:lumOff val="25000"/>
                  </a:schemeClr>
                </a:solidFill>
                <a:ea typeface="+mn-lt"/>
                <a:cs typeface="+mn-lt"/>
              </a:rPr>
              <a:t> z </a:t>
            </a:r>
            <a:r>
              <a:rPr lang="en-US" sz="1600" dirty="0" err="1">
                <a:solidFill>
                  <a:schemeClr val="tx1">
                    <a:lumMod val="75000"/>
                    <a:lumOff val="25000"/>
                  </a:schemeClr>
                </a:solidFill>
                <a:ea typeface="+mn-lt"/>
                <a:cs typeface="+mn-lt"/>
              </a:rPr>
              <a:t>pytaniem</a:t>
            </a:r>
            <a:r>
              <a:rPr lang="en-US" sz="1600" dirty="0">
                <a:solidFill>
                  <a:schemeClr val="tx1">
                    <a:lumMod val="75000"/>
                    <a:lumOff val="25000"/>
                  </a:schemeClr>
                </a:solidFill>
                <a:ea typeface="+mn-lt"/>
                <a:cs typeface="+mn-lt"/>
              </a:rPr>
              <a:t>,  skrzynkę, w której jest pieczątka, kłódkę oraz broszurkę z  </a:t>
            </a:r>
            <a:r>
              <a:rPr lang="en-US" sz="1600" dirty="0" err="1">
                <a:solidFill>
                  <a:schemeClr val="tx1">
                    <a:lumMod val="75000"/>
                    <a:lumOff val="25000"/>
                  </a:schemeClr>
                </a:solidFill>
                <a:ea typeface="+mn-lt"/>
                <a:cs typeface="+mn-lt"/>
              </a:rPr>
              <a:t>ciekawostkami</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Przy</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każdej</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skrzynce</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znajduje</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się</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budka</a:t>
            </a:r>
            <a:r>
              <a:rPr lang="en-US" sz="1600" dirty="0">
                <a:solidFill>
                  <a:schemeClr val="tx1">
                    <a:lumMod val="75000"/>
                    <a:lumOff val="25000"/>
                  </a:schemeClr>
                </a:solidFill>
                <a:ea typeface="+mn-lt"/>
                <a:cs typeface="+mn-lt"/>
              </a:rPr>
              <a:t>, w </a:t>
            </a:r>
            <a:r>
              <a:rPr lang="en-US" sz="1600" dirty="0" err="1">
                <a:solidFill>
                  <a:schemeClr val="tx1">
                    <a:lumMod val="75000"/>
                    <a:lumOff val="25000"/>
                  </a:schemeClr>
                </a:solidFill>
                <a:ea typeface="+mn-lt"/>
                <a:cs typeface="+mn-lt"/>
              </a:rPr>
              <a:t>której</a:t>
            </a:r>
            <a:r>
              <a:rPr lang="en-US" sz="1600" dirty="0">
                <a:solidFill>
                  <a:schemeClr val="tx1">
                    <a:lumMod val="75000"/>
                    <a:lumOff val="25000"/>
                  </a:schemeClr>
                </a:solidFill>
                <a:ea typeface="+mn-lt"/>
                <a:cs typeface="+mn-lt"/>
              </a:rPr>
              <a:t> jest </a:t>
            </a:r>
            <a:r>
              <a:rPr lang="en-US" sz="1600" dirty="0" err="1">
                <a:solidFill>
                  <a:schemeClr val="tx1">
                    <a:lumMod val="75000"/>
                    <a:lumOff val="25000"/>
                  </a:schemeClr>
                </a:solidFill>
                <a:ea typeface="+mn-lt"/>
                <a:cs typeface="+mn-lt"/>
              </a:rPr>
              <a:t>opiekun</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skrzynki</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Jego</a:t>
            </a:r>
            <a:r>
              <a:rPr lang="en-US" sz="1600" dirty="0">
                <a:solidFill>
                  <a:schemeClr val="tx1">
                    <a:lumMod val="75000"/>
                    <a:lumOff val="25000"/>
                  </a:schemeClr>
                </a:solidFill>
                <a:ea typeface="+mn-lt"/>
                <a:cs typeface="+mn-lt"/>
              </a:rPr>
              <a:t> </a:t>
            </a:r>
            <a:r>
              <a:rPr lang="en-US" sz="1600" dirty="0" err="1">
                <a:solidFill>
                  <a:schemeClr val="tx1">
                    <a:lumMod val="75000"/>
                    <a:lumOff val="25000"/>
                  </a:schemeClr>
                </a:solidFill>
                <a:ea typeface="+mn-lt"/>
                <a:cs typeface="+mn-lt"/>
              </a:rPr>
              <a:t>zadaniem</a:t>
            </a:r>
            <a:r>
              <a:rPr lang="en-US" sz="1600" dirty="0">
                <a:solidFill>
                  <a:schemeClr val="tx1">
                    <a:lumMod val="75000"/>
                    <a:lumOff val="25000"/>
                  </a:schemeClr>
                </a:solidFill>
                <a:ea typeface="+mn-lt"/>
                <a:cs typeface="+mn-lt"/>
              </a:rPr>
              <a:t> jest    zweryfikowanie poprawnej odpowiedzi i zadanie pytania. Poprawna odpowiedź gwarantuje otrzymanie tekstu </a:t>
            </a:r>
            <a:r>
              <a:rPr lang="en-US" sz="1600">
                <a:solidFill>
                  <a:schemeClr val="tx1">
                    <a:lumMod val="75000"/>
                    <a:lumOff val="25000"/>
                  </a:schemeClr>
                </a:solidFill>
                <a:ea typeface="+mn-lt"/>
                <a:cs typeface="+mn-lt"/>
              </a:rPr>
              <a:t>informacyjnego z pytaniem.</a:t>
            </a:r>
            <a:endParaRPr lang="en-US" sz="1600" dirty="0">
              <a:solidFill>
                <a:schemeClr val="tx1">
                  <a:lumMod val="75000"/>
                  <a:lumOff val="25000"/>
                </a:schemeClr>
              </a:solidFill>
            </a:endParaRPr>
          </a:p>
          <a:p>
            <a:pPr>
              <a:lnSpc>
                <a:spcPct val="100000"/>
              </a:lnSpc>
            </a:pPr>
            <a:r>
              <a:rPr lang="en-US" sz="1600" b="1" err="1">
                <a:solidFill>
                  <a:schemeClr val="bg2">
                    <a:lumMod val="20000"/>
                    <a:lumOff val="80000"/>
                  </a:schemeClr>
                </a:solidFill>
              </a:rPr>
              <a:t>Rozpoczęcie</a:t>
            </a:r>
            <a:r>
              <a:rPr lang="en-US" sz="1600" b="1" dirty="0">
                <a:solidFill>
                  <a:schemeClr val="bg2">
                    <a:lumMod val="20000"/>
                    <a:lumOff val="80000"/>
                  </a:schemeClr>
                </a:solidFill>
              </a:rPr>
              <a:t> </a:t>
            </a:r>
            <a:r>
              <a:rPr lang="en-US" sz="1600" b="1" err="1">
                <a:solidFill>
                  <a:schemeClr val="bg2">
                    <a:lumMod val="20000"/>
                    <a:lumOff val="80000"/>
                  </a:schemeClr>
                </a:solidFill>
              </a:rPr>
              <a:t>gry</a:t>
            </a:r>
            <a:endParaRPr lang="pl-PL" sz="1600">
              <a:solidFill>
                <a:schemeClr val="bg2">
                  <a:lumMod val="20000"/>
                  <a:lumOff val="80000"/>
                </a:schemeClr>
              </a:solidFill>
              <a:ea typeface="+mn-lt"/>
              <a:cs typeface="+mn-lt"/>
            </a:endParaRPr>
          </a:p>
          <a:p>
            <a:pPr>
              <a:lnSpc>
                <a:spcPct val="100000"/>
              </a:lnSpc>
            </a:pPr>
            <a:r>
              <a:rPr lang="en-US" sz="1600" dirty="0">
                <a:solidFill>
                  <a:schemeClr val="tx1">
                    <a:lumMod val="75000"/>
                    <a:lumOff val="25000"/>
                  </a:schemeClr>
                </a:solidFill>
              </a:rPr>
              <a:t>Wszystkie drużyny dostają mapy, książeczkę zadań </a:t>
            </a:r>
            <a:r>
              <a:rPr lang="en-US" sz="1600">
                <a:solidFill>
                  <a:schemeClr val="tx1">
                    <a:lumMod val="75000"/>
                    <a:lumOff val="25000"/>
                  </a:schemeClr>
                </a:solidFill>
              </a:rPr>
              <a:t>oraz kartę ,,Przebieg rozwiązania stacji''w tym samym</a:t>
            </a:r>
            <a:r>
              <a:rPr lang="en-US" sz="1600" dirty="0">
                <a:solidFill>
                  <a:schemeClr val="tx1">
                    <a:lumMod val="75000"/>
                    <a:lumOff val="25000"/>
                  </a:schemeClr>
                </a:solidFill>
              </a:rPr>
              <a:t> czasie. Drużyny na polowanie wyruszają jednocześnie. </a:t>
            </a:r>
            <a:endParaRPr lang="en-US" sz="1600" dirty="0">
              <a:solidFill>
                <a:schemeClr val="tx1">
                  <a:lumMod val="75000"/>
                  <a:lumOff val="25000"/>
                </a:schemeClr>
              </a:solidFill>
              <a:ea typeface="+mn-lt"/>
              <a:cs typeface="+mn-lt"/>
            </a:endParaRPr>
          </a:p>
          <a:p>
            <a:pPr>
              <a:lnSpc>
                <a:spcPct val="100000"/>
              </a:lnSpc>
            </a:pPr>
            <a:endParaRPr lang="en-US" dirty="0">
              <a:ea typeface="+mn-lt"/>
              <a:cs typeface="+mn-lt"/>
            </a:endParaRPr>
          </a:p>
          <a:p>
            <a:pPr>
              <a:lnSpc>
                <a:spcPct val="100000"/>
              </a:lnSpc>
            </a:pPr>
            <a:endParaRPr lang="en-US" dirty="0">
              <a:solidFill>
                <a:schemeClr val="tx1">
                  <a:lumMod val="75000"/>
                  <a:lumOff val="25000"/>
                </a:schemeClr>
              </a:solidFill>
            </a:endParaRPr>
          </a:p>
        </p:txBody>
      </p:sp>
      <p:cxnSp>
        <p:nvCxnSpPr>
          <p:cNvPr id="21" name="Straight Connector 20">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F455E0-3E2A-4117-A141-26609C664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1" name="Rectangle 10">
            <a:extLst>
              <a:ext uri="{FF2B5EF4-FFF2-40B4-BE49-F238E27FC236}">
                <a16:creationId xmlns:a16="http://schemas.microsoft.com/office/drawing/2014/main" id="{EA80814C-0EE3-49C5-B824-51C7941DA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3" name="Rectangle 12">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9" name="Rectangle 18">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ytuł 1">
            <a:extLst>
              <a:ext uri="{FF2B5EF4-FFF2-40B4-BE49-F238E27FC236}">
                <a16:creationId xmlns:a16="http://schemas.microsoft.com/office/drawing/2014/main" id="{AA21D2F0-4788-4CDF-8985-D47B37102F63}"/>
              </a:ext>
            </a:extLst>
          </p:cNvPr>
          <p:cNvSpPr>
            <a:spLocks noGrp="1"/>
          </p:cNvSpPr>
          <p:nvPr>
            <p:ph type="title"/>
          </p:nvPr>
        </p:nvSpPr>
        <p:spPr>
          <a:xfrm>
            <a:off x="7532835" y="1420706"/>
            <a:ext cx="3466540" cy="4016587"/>
          </a:xfrm>
        </p:spPr>
        <p:txBody>
          <a:bodyPr vert="horz" lIns="91440" tIns="45720" rIns="91440" bIns="45720" rtlCol="0" anchor="ctr">
            <a:normAutofit/>
          </a:bodyPr>
          <a:lstStyle/>
          <a:p>
            <a:pPr algn="ctr"/>
            <a:r>
              <a:rPr lang="en-US" sz="3600" dirty="0" err="1"/>
              <a:t>Przebieg</a:t>
            </a:r>
            <a:r>
              <a:rPr lang="en-US" sz="3600" dirty="0"/>
              <a:t> </a:t>
            </a:r>
            <a:r>
              <a:rPr lang="en-US" sz="3600" dirty="0" err="1"/>
              <a:t>rozwiązania</a:t>
            </a:r>
            <a:r>
              <a:rPr lang="en-US" sz="3600" dirty="0"/>
              <a:t> </a:t>
            </a:r>
            <a:r>
              <a:rPr lang="en-US" sz="3600" dirty="0" err="1"/>
              <a:t>stacji</a:t>
            </a:r>
          </a:p>
        </p:txBody>
      </p:sp>
      <p:sp>
        <p:nvSpPr>
          <p:cNvPr id="4" name="Symbol zastępczy tekstu 3">
            <a:extLst>
              <a:ext uri="{FF2B5EF4-FFF2-40B4-BE49-F238E27FC236}">
                <a16:creationId xmlns:a16="http://schemas.microsoft.com/office/drawing/2014/main" id="{3EE9D989-1916-43A0-B011-E8975E9F4F8B}"/>
              </a:ext>
            </a:extLst>
          </p:cNvPr>
          <p:cNvSpPr>
            <a:spLocks noGrp="1"/>
          </p:cNvSpPr>
          <p:nvPr>
            <p:ph type="body" sz="half" idx="2"/>
          </p:nvPr>
        </p:nvSpPr>
        <p:spPr>
          <a:xfrm>
            <a:off x="908164" y="-371916"/>
            <a:ext cx="6349825" cy="5394449"/>
          </a:xfrm>
        </p:spPr>
        <p:txBody>
          <a:bodyPr vert="horz" lIns="91440" tIns="45720" rIns="91440" bIns="45720" rtlCol="0" anchor="ctr">
            <a:normAutofit/>
          </a:bodyPr>
          <a:lstStyle/>
          <a:p>
            <a:pPr>
              <a:lnSpc>
                <a:spcPct val="100000"/>
              </a:lnSpc>
            </a:pPr>
            <a:endParaRPr lang="en-US" b="1" i="1" dirty="0">
              <a:solidFill>
                <a:schemeClr val="tx1">
                  <a:lumMod val="75000"/>
                  <a:lumOff val="25000"/>
                </a:schemeClr>
              </a:solidFill>
            </a:endParaRPr>
          </a:p>
          <a:p>
            <a:pPr>
              <a:lnSpc>
                <a:spcPct val="100000"/>
              </a:lnSpc>
            </a:pPr>
            <a:r>
              <a:rPr lang="en-US" b="1" err="1">
                <a:solidFill>
                  <a:schemeClr val="bg2">
                    <a:lumMod val="20000"/>
                    <a:lumOff val="80000"/>
                  </a:schemeClr>
                </a:solidFill>
              </a:rPr>
              <a:t>Rozwiązanie</a:t>
            </a:r>
            <a:r>
              <a:rPr lang="en-US" b="1" dirty="0">
                <a:solidFill>
                  <a:schemeClr val="bg2">
                    <a:lumMod val="20000"/>
                    <a:lumOff val="80000"/>
                  </a:schemeClr>
                </a:solidFill>
              </a:rPr>
              <a:t> </a:t>
            </a:r>
            <a:r>
              <a:rPr lang="en-US" b="1" err="1">
                <a:solidFill>
                  <a:schemeClr val="bg2">
                    <a:lumMod val="20000"/>
                    <a:lumOff val="80000"/>
                  </a:schemeClr>
                </a:solidFill>
              </a:rPr>
              <a:t>zadania</a:t>
            </a:r>
            <a:endParaRPr lang="en-US" b="1" dirty="0">
              <a:solidFill>
                <a:schemeClr val="bg2">
                  <a:lumMod val="20000"/>
                  <a:lumOff val="80000"/>
                </a:schemeClr>
              </a:solidFill>
            </a:endParaRPr>
          </a:p>
          <a:p>
            <a:pPr>
              <a:lnSpc>
                <a:spcPct val="100000"/>
              </a:lnSpc>
            </a:pPr>
            <a:r>
              <a:rPr lang="en-US" err="1">
                <a:solidFill>
                  <a:schemeClr val="tx1">
                    <a:lumMod val="75000"/>
                    <a:lumOff val="25000"/>
                  </a:schemeClr>
                </a:solidFill>
              </a:rPr>
              <a:t>Każda</a:t>
            </a:r>
            <a:r>
              <a:rPr lang="en-US" dirty="0">
                <a:solidFill>
                  <a:schemeClr val="tx1">
                    <a:lumMod val="75000"/>
                    <a:lumOff val="25000"/>
                  </a:schemeClr>
                </a:solidFill>
              </a:rPr>
              <a:t> </a:t>
            </a:r>
            <a:r>
              <a:rPr lang="en-US" err="1">
                <a:solidFill>
                  <a:schemeClr val="tx1">
                    <a:lumMod val="75000"/>
                    <a:lumOff val="25000"/>
                  </a:schemeClr>
                </a:solidFill>
              </a:rPr>
              <a:t>stacja</a:t>
            </a:r>
            <a:r>
              <a:rPr lang="en-US" dirty="0">
                <a:solidFill>
                  <a:schemeClr val="tx1">
                    <a:lumMod val="75000"/>
                    <a:lumOff val="25000"/>
                  </a:schemeClr>
                </a:solidFill>
              </a:rPr>
              <a:t> to 1 zadanie. Opiekun stacji zadaje losowe pytanie. Następnie musi zatwierdzić odpowiedź specjalną naklejką. Gdy odpowiedź jest poprawna- opiekun stacji podaje kartkę z tekstem informacyjnym. </a:t>
            </a:r>
            <a:r>
              <a:rPr lang="en-US" dirty="0">
                <a:solidFill>
                  <a:schemeClr val="tx1">
                    <a:lumMod val="75000"/>
                    <a:lumOff val="25000"/>
                  </a:schemeClr>
                </a:solidFill>
                <a:ea typeface="+mn-lt"/>
                <a:cs typeface="+mn-lt"/>
              </a:rPr>
              <a:t>Gdy odpowiedź jest zła- drużyna za każdą złą odpowiedź musi wykonać 10 przysiadów. Gdy nastepna będzie błędna zawodnicy robią 20 przysiadów I tak do skutku. </a:t>
            </a:r>
            <a:r>
              <a:rPr lang="en-US" dirty="0">
                <a:solidFill>
                  <a:schemeClr val="tx1">
                    <a:lumMod val="75000"/>
                    <a:lumOff val="25000"/>
                  </a:schemeClr>
                </a:solidFill>
              </a:rPr>
              <a:t>Po przeczytaniu go drużyna spotyka się z kolejnym pytaniem (na podstawie wcześniej przeczytanego tekstu), tym razem musi wybrać poprawne odpowiedzi w postaci liczb( kolejność </a:t>
            </a:r>
            <a:r>
              <a:rPr lang="en-US" err="1">
                <a:solidFill>
                  <a:schemeClr val="tx1">
                    <a:lumMod val="75000"/>
                    <a:lumOff val="25000"/>
                  </a:schemeClr>
                </a:solidFill>
              </a:rPr>
              <a:t>wybranych</a:t>
            </a:r>
            <a:r>
              <a:rPr lang="en-US" dirty="0">
                <a:solidFill>
                  <a:schemeClr val="tx1">
                    <a:lumMod val="75000"/>
                    <a:lumOff val="25000"/>
                  </a:schemeClr>
                </a:solidFill>
              </a:rPr>
              <a:t> </a:t>
            </a:r>
            <a:r>
              <a:rPr lang="en-US" err="1">
                <a:solidFill>
                  <a:schemeClr val="tx1">
                    <a:lumMod val="75000"/>
                    <a:lumOff val="25000"/>
                  </a:schemeClr>
                </a:solidFill>
              </a:rPr>
              <a:t>cyfr</a:t>
            </a:r>
            <a:r>
              <a:rPr lang="en-US" dirty="0">
                <a:solidFill>
                  <a:schemeClr val="tx1">
                    <a:lumMod val="75000"/>
                    <a:lumOff val="25000"/>
                  </a:schemeClr>
                </a:solidFill>
              </a:rPr>
              <a:t> o </a:t>
            </a:r>
            <a:r>
              <a:rPr lang="en-US" err="1">
                <a:solidFill>
                  <a:schemeClr val="tx1">
                    <a:lumMod val="75000"/>
                    <a:lumOff val="25000"/>
                  </a:schemeClr>
                </a:solidFill>
              </a:rPr>
              <a:t>najmniejszej</a:t>
            </a:r>
            <a:r>
              <a:rPr lang="en-US" dirty="0">
                <a:solidFill>
                  <a:schemeClr val="tx1">
                    <a:lumMod val="75000"/>
                    <a:lumOff val="25000"/>
                  </a:schemeClr>
                </a:solidFill>
              </a:rPr>
              <a:t> do </a:t>
            </a:r>
            <a:r>
              <a:rPr lang="en-US" err="1">
                <a:solidFill>
                  <a:schemeClr val="tx1">
                    <a:lumMod val="75000"/>
                    <a:lumOff val="25000"/>
                  </a:schemeClr>
                </a:solidFill>
              </a:rPr>
              <a:t>największej</a:t>
            </a:r>
            <a:r>
              <a:rPr lang="en-US" dirty="0">
                <a:solidFill>
                  <a:schemeClr val="tx1">
                    <a:lumMod val="75000"/>
                    <a:lumOff val="25000"/>
                  </a:schemeClr>
                </a:solidFill>
              </a:rPr>
              <a:t>). </a:t>
            </a:r>
            <a:r>
              <a:rPr lang="en-US" err="1">
                <a:solidFill>
                  <a:schemeClr val="tx1">
                    <a:lumMod val="75000"/>
                    <a:lumOff val="25000"/>
                  </a:schemeClr>
                </a:solidFill>
              </a:rPr>
              <a:t>Gdy</a:t>
            </a:r>
            <a:r>
              <a:rPr lang="en-US" dirty="0">
                <a:solidFill>
                  <a:schemeClr val="tx1">
                    <a:lumMod val="75000"/>
                    <a:lumOff val="25000"/>
                  </a:schemeClr>
                </a:solidFill>
              </a:rPr>
              <a:t> </a:t>
            </a:r>
            <a:r>
              <a:rPr lang="en-US" err="1">
                <a:solidFill>
                  <a:schemeClr val="tx1">
                    <a:lumMod val="75000"/>
                    <a:lumOff val="25000"/>
                  </a:schemeClr>
                </a:solidFill>
              </a:rPr>
              <a:t>uczestnicy</a:t>
            </a:r>
            <a:r>
              <a:rPr lang="en-US" dirty="0">
                <a:solidFill>
                  <a:schemeClr val="tx1">
                    <a:lumMod val="75000"/>
                    <a:lumOff val="25000"/>
                  </a:schemeClr>
                </a:solidFill>
              </a:rPr>
              <a:t> </a:t>
            </a:r>
            <a:r>
              <a:rPr lang="en-US" err="1">
                <a:solidFill>
                  <a:schemeClr val="tx1">
                    <a:lumMod val="75000"/>
                    <a:lumOff val="25000"/>
                  </a:schemeClr>
                </a:solidFill>
              </a:rPr>
              <a:t>mają</a:t>
            </a:r>
            <a:r>
              <a:rPr lang="en-US" dirty="0">
                <a:solidFill>
                  <a:schemeClr val="tx1">
                    <a:lumMod val="75000"/>
                    <a:lumOff val="25000"/>
                  </a:schemeClr>
                </a:solidFill>
              </a:rPr>
              <a:t> </a:t>
            </a:r>
            <a:r>
              <a:rPr lang="en-US" err="1">
                <a:solidFill>
                  <a:schemeClr val="tx1">
                    <a:lumMod val="75000"/>
                    <a:lumOff val="25000"/>
                  </a:schemeClr>
                </a:solidFill>
              </a:rPr>
              <a:t>gotową</a:t>
            </a:r>
            <a:r>
              <a:rPr lang="en-US" dirty="0">
                <a:solidFill>
                  <a:schemeClr val="tx1">
                    <a:lumMod val="75000"/>
                    <a:lumOff val="25000"/>
                  </a:schemeClr>
                </a:solidFill>
              </a:rPr>
              <a:t> sekfencję wpisuje ją na </a:t>
            </a:r>
            <a:r>
              <a:rPr lang="en-US">
                <a:solidFill>
                  <a:schemeClr val="tx1">
                    <a:lumMod val="75000"/>
                    <a:lumOff val="25000"/>
                  </a:schemeClr>
                </a:solidFill>
              </a:rPr>
              <a:t>kłódce. Gdy sekfencja jest opdowiednia- skrzynka zostaje otwarta a </a:t>
            </a:r>
            <a:r>
              <a:rPr lang="en-US" dirty="0">
                <a:solidFill>
                  <a:schemeClr val="tx1">
                    <a:lumMod val="75000"/>
                    <a:lumOff val="25000"/>
                  </a:schemeClr>
                </a:solidFill>
              </a:rPr>
              <a:t>lider grupy może wypełnic okienko w karcie zadań.</a:t>
            </a:r>
            <a:endParaRPr lang="pl-PL">
              <a:solidFill>
                <a:schemeClr val="tx1">
                  <a:lumMod val="75000"/>
                  <a:lumOff val="25000"/>
                </a:schemeClr>
              </a:solidFill>
            </a:endParaRPr>
          </a:p>
        </p:txBody>
      </p:sp>
      <p:cxnSp>
        <p:nvCxnSpPr>
          <p:cNvPr id="21" name="Straight Connector 20">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pole tekstowe 4">
            <a:extLst>
              <a:ext uri="{FF2B5EF4-FFF2-40B4-BE49-F238E27FC236}">
                <a16:creationId xmlns:a16="http://schemas.microsoft.com/office/drawing/2014/main" id="{C8B46B05-1B92-4714-9BA7-6B9AC7CB3CA1}"/>
              </a:ext>
            </a:extLst>
          </p:cNvPr>
          <p:cNvSpPr txBox="1"/>
          <p:nvPr/>
        </p:nvSpPr>
        <p:spPr>
          <a:xfrm>
            <a:off x="944130" y="4309640"/>
            <a:ext cx="4789513" cy="144655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100" dirty="0"/>
              <a:t>Czemu powinniśmy wdychać powietrze nosem?</a:t>
            </a:r>
          </a:p>
          <a:p>
            <a:r>
              <a:rPr lang="pl-PL" sz="1100" dirty="0"/>
              <a:t>Ponieważ...</a:t>
            </a:r>
          </a:p>
          <a:p>
            <a:r>
              <a:rPr lang="pl-PL" sz="1100" dirty="0"/>
              <a:t>1)zostaje nawilżone</a:t>
            </a:r>
          </a:p>
          <a:p>
            <a:r>
              <a:rPr lang="pl-PL" sz="1100" dirty="0"/>
              <a:t>2) zostaje oczyszczone</a:t>
            </a:r>
          </a:p>
          <a:p>
            <a:r>
              <a:rPr lang="pl-PL" sz="1100" dirty="0"/>
              <a:t>3) tkanki w nozdrzach </a:t>
            </a:r>
            <a:r>
              <a:rPr lang="pl-PL" sz="1100" dirty="0" err="1"/>
              <a:t>pobieraja</a:t>
            </a:r>
            <a:r>
              <a:rPr lang="pl-PL" sz="1100" dirty="0"/>
              <a:t> w ten sposób CO2</a:t>
            </a:r>
          </a:p>
          <a:p>
            <a:r>
              <a:rPr lang="pl-PL" sz="1100" dirty="0"/>
              <a:t>4) zostaje ogrzane</a:t>
            </a:r>
          </a:p>
          <a:p>
            <a:r>
              <a:rPr lang="pl-PL" sz="1100" dirty="0"/>
              <a:t>5) przez buzię powietrze nie dociera do płuc</a:t>
            </a:r>
          </a:p>
          <a:p>
            <a:r>
              <a:rPr lang="pl-PL" sz="1100" dirty="0"/>
              <a:t>6)</a:t>
            </a:r>
            <a:r>
              <a:rPr lang="pl-PL" sz="1100" dirty="0">
                <a:ea typeface="+mn-lt"/>
                <a:cs typeface="+mn-lt"/>
              </a:rPr>
              <a:t> Oddychanie ustami to ryzyko mniejszego stężenia tlenu we krwi.</a:t>
            </a:r>
            <a:endParaRPr lang="pl-PL" sz="1100"/>
          </a:p>
        </p:txBody>
      </p:sp>
      <p:sp>
        <p:nvSpPr>
          <p:cNvPr id="7" name="pole tekstowe 6">
            <a:extLst>
              <a:ext uri="{FF2B5EF4-FFF2-40B4-BE49-F238E27FC236}">
                <a16:creationId xmlns:a16="http://schemas.microsoft.com/office/drawing/2014/main" id="{77557978-BB7D-419E-AF21-1ABC80BF76BF}"/>
              </a:ext>
            </a:extLst>
          </p:cNvPr>
          <p:cNvSpPr txBox="1"/>
          <p:nvPr/>
        </p:nvSpPr>
        <p:spPr>
          <a:xfrm>
            <a:off x="4460353" y="4132404"/>
            <a:ext cx="2251275" cy="338554"/>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600" dirty="0"/>
              <a:t>Przykładowe pytanie</a:t>
            </a:r>
          </a:p>
        </p:txBody>
      </p:sp>
      <p:sp>
        <p:nvSpPr>
          <p:cNvPr id="10" name="pole tekstowe 9">
            <a:extLst>
              <a:ext uri="{FF2B5EF4-FFF2-40B4-BE49-F238E27FC236}">
                <a16:creationId xmlns:a16="http://schemas.microsoft.com/office/drawing/2014/main" id="{51A8DBC1-02CD-4E3C-BAD2-9AAD1092E1CE}"/>
              </a:ext>
            </a:extLst>
          </p:cNvPr>
          <p:cNvSpPr txBox="1"/>
          <p:nvPr/>
        </p:nvSpPr>
        <p:spPr>
          <a:xfrm>
            <a:off x="4462160" y="4481452"/>
            <a:ext cx="2270567" cy="261610"/>
          </a:xfrm>
          <a:prstGeom prst="rect">
            <a:avLst/>
          </a:prstGeom>
          <a:solidFill>
            <a:schemeClr val="bg2">
              <a:lumMod val="60000"/>
              <a:lumOff val="40000"/>
            </a:schemeClr>
          </a:solidFill>
          <a:ln>
            <a:solidFill>
              <a:schemeClr val="bg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100" dirty="0"/>
              <a:t>Prawidłowa odpowiedź- 1246</a:t>
            </a:r>
          </a:p>
        </p:txBody>
      </p:sp>
    </p:spTree>
    <p:extLst>
      <p:ext uri="{BB962C8B-B14F-4D97-AF65-F5344CB8AC3E}">
        <p14:creationId xmlns:p14="http://schemas.microsoft.com/office/powerpoint/2010/main" val="9821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4AD151-043D-40A8-81BA-98F1C5AF2D36}"/>
              </a:ext>
            </a:extLst>
          </p:cNvPr>
          <p:cNvSpPr>
            <a:spLocks noGrp="1"/>
          </p:cNvSpPr>
          <p:nvPr>
            <p:ph type="title"/>
          </p:nvPr>
        </p:nvSpPr>
        <p:spPr/>
        <p:txBody>
          <a:bodyPr/>
          <a:lstStyle/>
          <a:p>
            <a:r>
              <a:rPr lang="pl-PL"/>
              <a:t>Regulamin gry</a:t>
            </a:r>
          </a:p>
        </p:txBody>
      </p:sp>
      <p:sp>
        <p:nvSpPr>
          <p:cNvPr id="3" name="Symbol zastępczy zawartości 2">
            <a:extLst>
              <a:ext uri="{FF2B5EF4-FFF2-40B4-BE49-F238E27FC236}">
                <a16:creationId xmlns:a16="http://schemas.microsoft.com/office/drawing/2014/main" id="{85C8666A-D220-48A8-956B-FFC444261321}"/>
              </a:ext>
            </a:extLst>
          </p:cNvPr>
          <p:cNvSpPr>
            <a:spLocks noGrp="1"/>
          </p:cNvSpPr>
          <p:nvPr>
            <p:ph idx="1"/>
          </p:nvPr>
        </p:nvSpPr>
        <p:spPr/>
        <p:txBody>
          <a:bodyPr vert="horz" lIns="91440" tIns="45720" rIns="91440" bIns="45720" rtlCol="0" anchor="t">
            <a:normAutofit/>
          </a:bodyPr>
          <a:lstStyle/>
          <a:p>
            <a:pPr marL="0" indent="0">
              <a:buNone/>
            </a:pPr>
            <a:r>
              <a:rPr lang="pl-PL"/>
              <a:t>1. W czasie gry nie wolno posiadać ze sobą telefonu </a:t>
            </a:r>
            <a:r>
              <a:rPr lang="pl-PL" dirty="0"/>
              <a:t>komórkowego, ani żadnego nośnika z </a:t>
            </a:r>
            <a:r>
              <a:rPr lang="pl-PL"/>
              <a:t>dostępem do </a:t>
            </a:r>
            <a:r>
              <a:rPr lang="pl-PL" err="1"/>
              <a:t>internetu</a:t>
            </a:r>
            <a:r>
              <a:rPr lang="pl-PL" dirty="0"/>
              <a:t>. </a:t>
            </a:r>
          </a:p>
          <a:p>
            <a:pPr marL="0" indent="0">
              <a:buNone/>
            </a:pPr>
            <a:r>
              <a:rPr lang="pl-PL"/>
              <a:t>2. Nie wolno niszczyć skrzynek drużyny przeciwnej. </a:t>
            </a:r>
          </a:p>
          <a:p>
            <a:pPr marL="0" indent="0">
              <a:buNone/>
            </a:pPr>
            <a:r>
              <a:rPr lang="pl-PL"/>
              <a:t>3. Nie tolerujemy przemocy.</a:t>
            </a:r>
          </a:p>
          <a:p>
            <a:pPr marL="0" indent="0">
              <a:buNone/>
            </a:pPr>
            <a:r>
              <a:rPr lang="pl-PL"/>
              <a:t>4. Nie wolno wyrzucać, niszczyć, zabierać pieczątek. </a:t>
            </a:r>
          </a:p>
        </p:txBody>
      </p:sp>
      <p:sp>
        <p:nvSpPr>
          <p:cNvPr id="4" name="Symbol zastępczy tekstu 3">
            <a:extLst>
              <a:ext uri="{FF2B5EF4-FFF2-40B4-BE49-F238E27FC236}">
                <a16:creationId xmlns:a16="http://schemas.microsoft.com/office/drawing/2014/main" id="{7FAAE036-CD17-4FE2-898F-B39BE8AF4C8A}"/>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1608959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18">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50" name="Rectangle 20">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51" name="Rectangle 22">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52" name="Group 24">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userDrawn="1">
            <p:extLst>
              <p:ext uri="{386F3935-93C4-4BCD-93E2-E3B085C9AB24}">
                <p16:designElem xmlns:p16="http://schemas.microsoft.com/office/powerpoint/2015/main" val="1"/>
              </p:ext>
            </p:extLst>
          </p:nvPr>
        </p:nvGrpSpPr>
        <p:grpSpPr>
          <a:xfrm>
            <a:off x="4828372" y="1267730"/>
            <a:ext cx="2227748" cy="731520"/>
            <a:chOff x="4828372" y="1267730"/>
            <a:chExt cx="2227748" cy="731520"/>
          </a:xfrm>
        </p:grpSpPr>
        <p:sp>
          <p:nvSpPr>
            <p:cNvPr id="26" name="Rectangle 25">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7" name="Group 26">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8" name="Straight Connector 27">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sp>
        <p:nvSpPr>
          <p:cNvPr id="53" name="Rectangle 31">
            <a:extLst>
              <a:ext uri="{FF2B5EF4-FFF2-40B4-BE49-F238E27FC236}">
                <a16:creationId xmlns:a16="http://schemas.microsoft.com/office/drawing/2014/main" id="{68C0C820-FEBB-4555-B681-DF566E1AC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54" name="Rectangle 33">
            <a:extLst>
              <a:ext uri="{FF2B5EF4-FFF2-40B4-BE49-F238E27FC236}">
                <a16:creationId xmlns:a16="http://schemas.microsoft.com/office/drawing/2014/main" id="{2A2D06DB-E053-40FF-AB49-655ABB160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2"/>
          </a:solidFill>
          <a:ln w="6350" cap="sq" cmpd="sng" algn="ctr">
            <a:noFill/>
            <a:prstDash val="solid"/>
            <a:miter lim="800000"/>
          </a:ln>
          <a:effectLst/>
        </p:spPr>
      </p:sp>
      <p:sp>
        <p:nvSpPr>
          <p:cNvPr id="2" name="Tytuł 1">
            <a:extLst>
              <a:ext uri="{FF2B5EF4-FFF2-40B4-BE49-F238E27FC236}">
                <a16:creationId xmlns:a16="http://schemas.microsoft.com/office/drawing/2014/main" id="{0D1C962C-2A05-4B62-9446-B013B8A9BDD2}"/>
              </a:ext>
            </a:extLst>
          </p:cNvPr>
          <p:cNvSpPr>
            <a:spLocks noGrp="1"/>
          </p:cNvSpPr>
          <p:nvPr>
            <p:ph type="title"/>
          </p:nvPr>
        </p:nvSpPr>
        <p:spPr>
          <a:xfrm>
            <a:off x="1241170" y="3688294"/>
            <a:ext cx="9732773" cy="1465112"/>
          </a:xfrm>
        </p:spPr>
        <p:txBody>
          <a:bodyPr vert="horz" lIns="91440" tIns="45720" rIns="91440" bIns="45720" rtlCol="0" anchor="ctr">
            <a:normAutofit/>
          </a:bodyPr>
          <a:lstStyle/>
          <a:p>
            <a:pPr algn="ctr">
              <a:lnSpc>
                <a:spcPct val="83000"/>
              </a:lnSpc>
            </a:pPr>
            <a:r>
              <a:rPr lang="en-US" sz="6000" cap="all" spc="-100">
                <a:effectLst>
                  <a:outerShdw blurRad="38100" dist="12700" dir="2700000" algn="tl" rotWithShape="0">
                    <a:prstClr val="black">
                      <a:alpha val="40000"/>
                    </a:prstClr>
                  </a:outerShdw>
                </a:effectLst>
              </a:rPr>
              <a:t>Zielony brzask- mapa</a:t>
            </a:r>
          </a:p>
        </p:txBody>
      </p:sp>
      <p:sp>
        <p:nvSpPr>
          <p:cNvPr id="55" name="Rectangle 35">
            <a:extLst>
              <a:ext uri="{FF2B5EF4-FFF2-40B4-BE49-F238E27FC236}">
                <a16:creationId xmlns:a16="http://schemas.microsoft.com/office/drawing/2014/main" id="{FE618161-B58C-4101-978C-183760A44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56" name="Straight Connector 37">
            <a:extLst>
              <a:ext uri="{FF2B5EF4-FFF2-40B4-BE49-F238E27FC236}">
                <a16:creationId xmlns:a16="http://schemas.microsoft.com/office/drawing/2014/main" id="{8DBC8DA4-201C-4E0D-B930-42D2434289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a:extLst>
              <a:ext uri="{FF2B5EF4-FFF2-40B4-BE49-F238E27FC236}">
                <a16:creationId xmlns:a16="http://schemas.microsoft.com/office/drawing/2014/main" id="{15DE28AA-F750-4E49-B817-19CCF8197D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1">
            <a:extLst>
              <a:ext uri="{FF2B5EF4-FFF2-40B4-BE49-F238E27FC236}">
                <a16:creationId xmlns:a16="http://schemas.microsoft.com/office/drawing/2014/main" id="{C90DE096-E445-4886-8EBC-823BD32644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Obraz 15" descr="Obraz zawierający mapa&#10;&#10;Opis wygenerowany automatycznie">
            <a:extLst>
              <a:ext uri="{FF2B5EF4-FFF2-40B4-BE49-F238E27FC236}">
                <a16:creationId xmlns:a16="http://schemas.microsoft.com/office/drawing/2014/main" id="{DE7EE4B3-26ED-4BE7-98D3-749E7E318BB9}"/>
              </a:ext>
            </a:extLst>
          </p:cNvPr>
          <p:cNvPicPr>
            <a:picLocks noChangeAspect="1"/>
          </p:cNvPicPr>
          <p:nvPr/>
        </p:nvPicPr>
        <p:blipFill rotWithShape="1">
          <a:blip r:embed="rId3"/>
          <a:srcRect t="21466" b="7530"/>
          <a:stretch/>
        </p:blipFill>
        <p:spPr>
          <a:xfrm>
            <a:off x="2866079" y="1395172"/>
            <a:ext cx="6470426" cy="2216708"/>
          </a:xfrm>
          <a:prstGeom prst="rect">
            <a:avLst/>
          </a:prstGeom>
        </p:spPr>
      </p:pic>
      <p:pic>
        <p:nvPicPr>
          <p:cNvPr id="4" name="Grafika 5" descr="Mapa wskazująca skarb kontur">
            <a:extLst>
              <a:ext uri="{FF2B5EF4-FFF2-40B4-BE49-F238E27FC236}">
                <a16:creationId xmlns:a16="http://schemas.microsoft.com/office/drawing/2014/main" id="{BCFE7132-1B66-4143-842F-114FB4DEE9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914" y="4621192"/>
            <a:ext cx="1493134" cy="1502779"/>
          </a:xfrm>
          <a:prstGeom prst="rect">
            <a:avLst/>
          </a:prstGeom>
        </p:spPr>
      </p:pic>
    </p:spTree>
    <p:extLst>
      <p:ext uri="{BB962C8B-B14F-4D97-AF65-F5344CB8AC3E}">
        <p14:creationId xmlns:p14="http://schemas.microsoft.com/office/powerpoint/2010/main" val="107859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FA8CD2-9DD1-463F-94B6-F2A390BC9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2" descr="Obraz zawierający mapa&#10;&#10;Opis wygenerowany automatycznie">
            <a:extLst>
              <a:ext uri="{FF2B5EF4-FFF2-40B4-BE49-F238E27FC236}">
                <a16:creationId xmlns:a16="http://schemas.microsoft.com/office/drawing/2014/main" id="{EA9D0A23-5AEF-4247-8B97-B996F10204FC}"/>
              </a:ext>
            </a:extLst>
          </p:cNvPr>
          <p:cNvPicPr>
            <a:picLocks noChangeAspect="1"/>
          </p:cNvPicPr>
          <p:nvPr/>
        </p:nvPicPr>
        <p:blipFill rotWithShape="1">
          <a:blip r:embed="rId2"/>
          <a:srcRect r="5554" b="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92B53684-2A8B-4C6B-8F55-3B5CE3994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wal 2">
            <a:extLst>
              <a:ext uri="{FF2B5EF4-FFF2-40B4-BE49-F238E27FC236}">
                <a16:creationId xmlns:a16="http://schemas.microsoft.com/office/drawing/2014/main" id="{E2A910A8-30F0-4BE6-8219-386253E3C510}"/>
              </a:ext>
            </a:extLst>
          </p:cNvPr>
          <p:cNvSpPr/>
          <p:nvPr/>
        </p:nvSpPr>
        <p:spPr>
          <a:xfrm>
            <a:off x="4292251" y="2585580"/>
            <a:ext cx="229644" cy="219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1B69BD6E-B97D-4727-9772-25B788112FBB}"/>
              </a:ext>
            </a:extLst>
          </p:cNvPr>
          <p:cNvSpPr txBox="1"/>
          <p:nvPr/>
        </p:nvSpPr>
        <p:spPr>
          <a:xfrm>
            <a:off x="4251412" y="25082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a:t>1</a:t>
            </a:r>
            <a:endParaRPr lang="pl-PL" dirty="0"/>
          </a:p>
        </p:txBody>
      </p:sp>
      <p:sp>
        <p:nvSpPr>
          <p:cNvPr id="6" name="Owal 5">
            <a:extLst>
              <a:ext uri="{FF2B5EF4-FFF2-40B4-BE49-F238E27FC236}">
                <a16:creationId xmlns:a16="http://schemas.microsoft.com/office/drawing/2014/main" id="{D0531F8A-47FC-46A8-8D7D-32E56B5C995F}"/>
              </a:ext>
            </a:extLst>
          </p:cNvPr>
          <p:cNvSpPr/>
          <p:nvPr/>
        </p:nvSpPr>
        <p:spPr>
          <a:xfrm>
            <a:off x="4729704" y="4408823"/>
            <a:ext cx="250785" cy="27007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B937F7BE-8D6E-40E7-8249-CB6D8E022974}"/>
              </a:ext>
            </a:extLst>
          </p:cNvPr>
          <p:cNvSpPr txBox="1"/>
          <p:nvPr/>
        </p:nvSpPr>
        <p:spPr>
          <a:xfrm>
            <a:off x="4728811" y="436373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a:t>2</a:t>
            </a:r>
            <a:endParaRPr lang="pl-PL" dirty="0"/>
          </a:p>
        </p:txBody>
      </p:sp>
      <p:sp>
        <p:nvSpPr>
          <p:cNvPr id="11" name="Owal 10">
            <a:extLst>
              <a:ext uri="{FF2B5EF4-FFF2-40B4-BE49-F238E27FC236}">
                <a16:creationId xmlns:a16="http://schemas.microsoft.com/office/drawing/2014/main" id="{1CCCD011-5DBF-453C-BD04-4381583B79B3}"/>
              </a:ext>
            </a:extLst>
          </p:cNvPr>
          <p:cNvSpPr/>
          <p:nvPr/>
        </p:nvSpPr>
        <p:spPr>
          <a:xfrm>
            <a:off x="6508709" y="3426948"/>
            <a:ext cx="260431" cy="26043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E522EE-3A98-4135-8F21-065E7C76827D}"/>
              </a:ext>
            </a:extLst>
          </p:cNvPr>
          <p:cNvSpPr txBox="1"/>
          <p:nvPr/>
        </p:nvSpPr>
        <p:spPr>
          <a:xfrm>
            <a:off x="6476277" y="337040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a:t>3</a:t>
            </a:r>
            <a:endParaRPr lang="pl-PL" dirty="0"/>
          </a:p>
        </p:txBody>
      </p:sp>
    </p:spTree>
    <p:extLst>
      <p:ext uri="{BB962C8B-B14F-4D97-AF65-F5344CB8AC3E}">
        <p14:creationId xmlns:p14="http://schemas.microsoft.com/office/powerpoint/2010/main" val="94174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ytuł 1">
            <a:extLst>
              <a:ext uri="{FF2B5EF4-FFF2-40B4-BE49-F238E27FC236}">
                <a16:creationId xmlns:a16="http://schemas.microsoft.com/office/drawing/2014/main" id="{281CAE30-2930-4A25-9A01-543E4E437FC9}"/>
              </a:ext>
            </a:extLst>
          </p:cNvPr>
          <p:cNvSpPr>
            <a:spLocks noGrp="1"/>
          </p:cNvSpPr>
          <p:nvPr>
            <p:ph type="title"/>
          </p:nvPr>
        </p:nvSpPr>
        <p:spPr>
          <a:xfrm>
            <a:off x="6314384" y="642594"/>
            <a:ext cx="4810815" cy="1371600"/>
          </a:xfrm>
        </p:spPr>
        <p:txBody>
          <a:bodyPr vert="horz" lIns="91440" tIns="45720" rIns="91440" bIns="45720" rtlCol="0" anchor="ctr">
            <a:normAutofit/>
          </a:bodyPr>
          <a:lstStyle/>
          <a:p>
            <a:r>
              <a:rPr lang="en-US" sz="4400">
                <a:solidFill>
                  <a:schemeClr val="tx1"/>
                </a:solidFill>
              </a:rPr>
              <a:t>Książeczka zadań</a:t>
            </a:r>
          </a:p>
        </p:txBody>
      </p:sp>
      <p:sp>
        <p:nvSpPr>
          <p:cNvPr id="18" name="Rectangle 17">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0" name="Rectangle 19">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7" name="Obraz 7">
            <a:extLst>
              <a:ext uri="{FF2B5EF4-FFF2-40B4-BE49-F238E27FC236}">
                <a16:creationId xmlns:a16="http://schemas.microsoft.com/office/drawing/2014/main" id="{66DA399B-0631-4D4B-A47C-766170DC397D}"/>
              </a:ext>
            </a:extLst>
          </p:cNvPr>
          <p:cNvPicPr>
            <a:picLocks noChangeAspect="1"/>
          </p:cNvPicPr>
          <p:nvPr/>
        </p:nvPicPr>
        <p:blipFill rotWithShape="1">
          <a:blip r:embed="rId2"/>
          <a:srcRect r="931" b="4"/>
          <a:stretch/>
        </p:blipFill>
        <p:spPr>
          <a:xfrm>
            <a:off x="687728" y="805684"/>
            <a:ext cx="5211179" cy="5250373"/>
          </a:xfrm>
          <a:prstGeom prst="rect">
            <a:avLst/>
          </a:prstGeom>
        </p:spPr>
      </p:pic>
      <p:pic>
        <p:nvPicPr>
          <p:cNvPr id="8" name="Grafika 8" descr="Widok na wzgórze kontur">
            <a:extLst>
              <a:ext uri="{FF2B5EF4-FFF2-40B4-BE49-F238E27FC236}">
                <a16:creationId xmlns:a16="http://schemas.microsoft.com/office/drawing/2014/main" id="{DB708316-10CD-41CA-908E-0EF32A9C4A4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219389" y="2329632"/>
            <a:ext cx="3701441" cy="3711879"/>
          </a:xfrm>
        </p:spPr>
      </p:pic>
    </p:spTree>
    <p:extLst>
      <p:ext uri="{BB962C8B-B14F-4D97-AF65-F5344CB8AC3E}">
        <p14:creationId xmlns:p14="http://schemas.microsoft.com/office/powerpoint/2010/main" val="1144468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Savon</vt:lpstr>
      <vt:lpstr>Gra terenowa – WparQ</vt:lpstr>
      <vt:lpstr>Cel gry</vt:lpstr>
      <vt:lpstr>Informacje o grze</vt:lpstr>
      <vt:lpstr>Informacje o grze</vt:lpstr>
      <vt:lpstr>Przebieg rozwiązania stacji</vt:lpstr>
      <vt:lpstr>Regulamin gry</vt:lpstr>
      <vt:lpstr>Zielony brzask- mapa</vt:lpstr>
      <vt:lpstr>Prezentacja programu PowerPoint</vt:lpstr>
      <vt:lpstr>Książeczka zadań</vt:lpstr>
      <vt:lpstr>Stacja 1</vt:lpstr>
      <vt:lpstr>Najszybsze maratony</vt:lpstr>
      <vt:lpstr>Stacja 2</vt:lpstr>
      <vt:lpstr>Największy maraton w Polsce </vt:lpstr>
      <vt:lpstr>Stacja 3</vt:lpstr>
      <vt:lpstr>Maratony z widokiem </vt:lpstr>
      <vt:lpstr>Dziękujemy za wspólną przygode, mamy nadzieję, że podobał wam się nasz park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1227</cp:revision>
  <dcterms:created xsi:type="dcterms:W3CDTF">2021-03-18T08:59:27Z</dcterms:created>
  <dcterms:modified xsi:type="dcterms:W3CDTF">2021-04-09T19:45:40Z</dcterms:modified>
</cp:coreProperties>
</file>